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8" r:id="rId3"/>
    <p:sldId id="257" r:id="rId4"/>
    <p:sldId id="259" r:id="rId5"/>
    <p:sldId id="260" r:id="rId6"/>
    <p:sldId id="261" r:id="rId7"/>
    <p:sldId id="307" r:id="rId8"/>
    <p:sldId id="310" r:id="rId9"/>
    <p:sldId id="311" r:id="rId10"/>
    <p:sldId id="312" r:id="rId11"/>
    <p:sldId id="313" r:id="rId12"/>
    <p:sldId id="315" r:id="rId13"/>
    <p:sldId id="314" r:id="rId14"/>
    <p:sldId id="328" r:id="rId15"/>
    <p:sldId id="316" r:id="rId16"/>
    <p:sldId id="317" r:id="rId17"/>
    <p:sldId id="318" r:id="rId18"/>
    <p:sldId id="319" r:id="rId19"/>
    <p:sldId id="320" r:id="rId20"/>
    <p:sldId id="321" r:id="rId21"/>
    <p:sldId id="322" r:id="rId22"/>
    <p:sldId id="333" r:id="rId23"/>
    <p:sldId id="271" r:id="rId24"/>
    <p:sldId id="276" r:id="rId25"/>
    <p:sldId id="335" r:id="rId26"/>
    <p:sldId id="336" r:id="rId27"/>
    <p:sldId id="337" r:id="rId28"/>
    <p:sldId id="278" r:id="rId29"/>
    <p:sldId id="296" r:id="rId30"/>
    <p:sldId id="297" r:id="rId31"/>
    <p:sldId id="323" r:id="rId32"/>
    <p:sldId id="324" r:id="rId33"/>
    <p:sldId id="325" r:id="rId34"/>
    <p:sldId id="338" r:id="rId35"/>
    <p:sldId id="339" r:id="rId36"/>
    <p:sldId id="279" r:id="rId37"/>
    <p:sldId id="282" r:id="rId38"/>
    <p:sldId id="283" r:id="rId39"/>
    <p:sldId id="284" r:id="rId40"/>
    <p:sldId id="287" r:id="rId41"/>
    <p:sldId id="355" r:id="rId42"/>
    <p:sldId id="357" r:id="rId43"/>
    <p:sldId id="356" r:id="rId44"/>
    <p:sldId id="354" r:id="rId45"/>
    <p:sldId id="343" r:id="rId46"/>
    <p:sldId id="344" r:id="rId47"/>
    <p:sldId id="345" r:id="rId48"/>
    <p:sldId id="346" r:id="rId49"/>
    <p:sldId id="347" r:id="rId50"/>
    <p:sldId id="348" r:id="rId51"/>
    <p:sldId id="349" r:id="rId52"/>
    <p:sldId id="350" r:id="rId53"/>
    <p:sldId id="351" r:id="rId54"/>
    <p:sldId id="352" r:id="rId55"/>
    <p:sldId id="359" r:id="rId56"/>
    <p:sldId id="361" r:id="rId57"/>
    <p:sldId id="376" r:id="rId58"/>
    <p:sldId id="378" r:id="rId59"/>
    <p:sldId id="365" r:id="rId60"/>
    <p:sldId id="366" r:id="rId61"/>
    <p:sldId id="367" r:id="rId62"/>
    <p:sldId id="369" r:id="rId63"/>
    <p:sldId id="371" r:id="rId64"/>
    <p:sldId id="290" r:id="rId65"/>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09" autoAdjust="0"/>
    <p:restoredTop sz="94660"/>
  </p:normalViewPr>
  <p:slideViewPr>
    <p:cSldViewPr>
      <p:cViewPr>
        <p:scale>
          <a:sx n="60" d="100"/>
          <a:sy n="60" d="100"/>
        </p:scale>
        <p:origin x="-1638" y="-276"/>
      </p:cViewPr>
      <p:guideLst>
        <p:guide orient="horz" pos="2160"/>
        <p:guide pos="2880"/>
      </p:guideLst>
    </p:cSldViewPr>
  </p:slideViewPr>
  <p:notesTextViewPr>
    <p:cViewPr>
      <p:scale>
        <a:sx n="1" d="1"/>
        <a:sy n="1" d="1"/>
      </p:scale>
      <p:origin x="0" y="0"/>
    </p:cViewPr>
  </p:notesTextViewPr>
  <p:sorterViewPr>
    <p:cViewPr>
      <p:scale>
        <a:sx n="110" d="100"/>
        <a:sy n="110" d="100"/>
      </p:scale>
      <p:origin x="0" y="205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1F8DAB-AA89-4300-B351-3C4C2DC39628}" type="datetimeFigureOut">
              <a:rPr lang="sr-Latn-RS" smtClean="0"/>
              <a:t>15.12.2021</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2CBAF-7D38-4941-A519-5A337BC7CCE3}" type="slidenum">
              <a:rPr lang="sr-Latn-RS" smtClean="0"/>
              <a:t>‹#›</a:t>
            </a:fld>
            <a:endParaRPr lang="sr-Latn-RS"/>
          </a:p>
        </p:txBody>
      </p:sp>
    </p:spTree>
    <p:extLst>
      <p:ext uri="{BB962C8B-B14F-4D97-AF65-F5344CB8AC3E}">
        <p14:creationId xmlns:p14="http://schemas.microsoft.com/office/powerpoint/2010/main" val="184668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DC12CBAF-7D38-4941-A519-5A337BC7CCE3}" type="slidenum">
              <a:rPr lang="sr-Latn-RS" smtClean="0"/>
              <a:t>57</a:t>
            </a:fld>
            <a:endParaRPr lang="sr-Latn-RS"/>
          </a:p>
        </p:txBody>
      </p:sp>
    </p:spTree>
    <p:extLst>
      <p:ext uri="{BB962C8B-B14F-4D97-AF65-F5344CB8AC3E}">
        <p14:creationId xmlns:p14="http://schemas.microsoft.com/office/powerpoint/2010/main" val="403153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r-Latn-R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110AE9E-49A8-4307-B02D-5FE53623F913}" type="datetimeFigureOut">
              <a:rPr lang="sr-Latn-RS" smtClean="0"/>
              <a:t>15.12.2021</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1720117-98B4-409C-A9AF-4AB31E7818DF}" type="slidenum">
              <a:rPr lang="sr-Latn-RS" smtClean="0"/>
              <a:t>‹#›</a:t>
            </a:fld>
            <a:endParaRPr lang="sr-Latn-RS"/>
          </a:p>
        </p:txBody>
      </p:sp>
    </p:spTree>
    <p:extLst>
      <p:ext uri="{BB962C8B-B14F-4D97-AF65-F5344CB8AC3E}">
        <p14:creationId xmlns:p14="http://schemas.microsoft.com/office/powerpoint/2010/main" val="3262519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110AE9E-49A8-4307-B02D-5FE53623F913}" type="datetimeFigureOut">
              <a:rPr lang="sr-Latn-RS" smtClean="0"/>
              <a:t>15.12.2021</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1720117-98B4-409C-A9AF-4AB31E7818DF}" type="slidenum">
              <a:rPr lang="sr-Latn-RS" smtClean="0"/>
              <a:t>‹#›</a:t>
            </a:fld>
            <a:endParaRPr lang="sr-Latn-RS"/>
          </a:p>
        </p:txBody>
      </p:sp>
    </p:spTree>
    <p:extLst>
      <p:ext uri="{BB962C8B-B14F-4D97-AF65-F5344CB8AC3E}">
        <p14:creationId xmlns:p14="http://schemas.microsoft.com/office/powerpoint/2010/main" val="300662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110AE9E-49A8-4307-B02D-5FE53623F913}" type="datetimeFigureOut">
              <a:rPr lang="sr-Latn-RS" smtClean="0"/>
              <a:t>15.12.2021</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1720117-98B4-409C-A9AF-4AB31E7818DF}" type="slidenum">
              <a:rPr lang="sr-Latn-RS" smtClean="0"/>
              <a:t>‹#›</a:t>
            </a:fld>
            <a:endParaRPr lang="sr-Latn-RS"/>
          </a:p>
        </p:txBody>
      </p:sp>
    </p:spTree>
    <p:extLst>
      <p:ext uri="{BB962C8B-B14F-4D97-AF65-F5344CB8AC3E}">
        <p14:creationId xmlns:p14="http://schemas.microsoft.com/office/powerpoint/2010/main" val="374857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110AE9E-49A8-4307-B02D-5FE53623F913}" type="datetimeFigureOut">
              <a:rPr lang="sr-Latn-RS" smtClean="0"/>
              <a:t>15.12.2021</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1720117-98B4-409C-A9AF-4AB31E7818DF}" type="slidenum">
              <a:rPr lang="sr-Latn-RS" smtClean="0"/>
              <a:t>‹#›</a:t>
            </a:fld>
            <a:endParaRPr lang="sr-Latn-RS"/>
          </a:p>
        </p:txBody>
      </p:sp>
    </p:spTree>
    <p:extLst>
      <p:ext uri="{BB962C8B-B14F-4D97-AF65-F5344CB8AC3E}">
        <p14:creationId xmlns:p14="http://schemas.microsoft.com/office/powerpoint/2010/main" val="178638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r-Latn-R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0AE9E-49A8-4307-B02D-5FE53623F913}" type="datetimeFigureOut">
              <a:rPr lang="sr-Latn-RS" smtClean="0"/>
              <a:t>15.12.2021</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E1720117-98B4-409C-A9AF-4AB31E7818DF}" type="slidenum">
              <a:rPr lang="sr-Latn-RS" smtClean="0"/>
              <a:t>‹#›</a:t>
            </a:fld>
            <a:endParaRPr lang="sr-Latn-RS"/>
          </a:p>
        </p:txBody>
      </p:sp>
    </p:spTree>
    <p:extLst>
      <p:ext uri="{BB962C8B-B14F-4D97-AF65-F5344CB8AC3E}">
        <p14:creationId xmlns:p14="http://schemas.microsoft.com/office/powerpoint/2010/main" val="143151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110AE9E-49A8-4307-B02D-5FE53623F913}" type="datetimeFigureOut">
              <a:rPr lang="sr-Latn-RS" smtClean="0"/>
              <a:t>15.12.2021</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E1720117-98B4-409C-A9AF-4AB31E7818DF}" type="slidenum">
              <a:rPr lang="sr-Latn-RS" smtClean="0"/>
              <a:t>‹#›</a:t>
            </a:fld>
            <a:endParaRPr lang="sr-Latn-RS"/>
          </a:p>
        </p:txBody>
      </p:sp>
    </p:spTree>
    <p:extLst>
      <p:ext uri="{BB962C8B-B14F-4D97-AF65-F5344CB8AC3E}">
        <p14:creationId xmlns:p14="http://schemas.microsoft.com/office/powerpoint/2010/main" val="28481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r-Latn-R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110AE9E-49A8-4307-B02D-5FE53623F913}" type="datetimeFigureOut">
              <a:rPr lang="sr-Latn-RS" smtClean="0"/>
              <a:t>15.12.2021</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E1720117-98B4-409C-A9AF-4AB31E7818DF}" type="slidenum">
              <a:rPr lang="sr-Latn-RS" smtClean="0"/>
              <a:t>‹#›</a:t>
            </a:fld>
            <a:endParaRPr lang="sr-Latn-RS"/>
          </a:p>
        </p:txBody>
      </p:sp>
    </p:spTree>
    <p:extLst>
      <p:ext uri="{BB962C8B-B14F-4D97-AF65-F5344CB8AC3E}">
        <p14:creationId xmlns:p14="http://schemas.microsoft.com/office/powerpoint/2010/main" val="2532850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110AE9E-49A8-4307-B02D-5FE53623F913}" type="datetimeFigureOut">
              <a:rPr lang="sr-Latn-RS" smtClean="0"/>
              <a:t>15.12.2021</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E1720117-98B4-409C-A9AF-4AB31E7818DF}" type="slidenum">
              <a:rPr lang="sr-Latn-RS" smtClean="0"/>
              <a:t>‹#›</a:t>
            </a:fld>
            <a:endParaRPr lang="sr-Latn-RS"/>
          </a:p>
        </p:txBody>
      </p:sp>
    </p:spTree>
    <p:extLst>
      <p:ext uri="{BB962C8B-B14F-4D97-AF65-F5344CB8AC3E}">
        <p14:creationId xmlns:p14="http://schemas.microsoft.com/office/powerpoint/2010/main" val="19912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0AE9E-49A8-4307-B02D-5FE53623F913}" type="datetimeFigureOut">
              <a:rPr lang="sr-Latn-RS" smtClean="0"/>
              <a:t>15.12.2021</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E1720117-98B4-409C-A9AF-4AB31E7818DF}" type="slidenum">
              <a:rPr lang="sr-Latn-RS" smtClean="0"/>
              <a:t>‹#›</a:t>
            </a:fld>
            <a:endParaRPr lang="sr-Latn-RS"/>
          </a:p>
        </p:txBody>
      </p:sp>
    </p:spTree>
    <p:extLst>
      <p:ext uri="{BB962C8B-B14F-4D97-AF65-F5344CB8AC3E}">
        <p14:creationId xmlns:p14="http://schemas.microsoft.com/office/powerpoint/2010/main" val="320665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r-Latn-R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10AE9E-49A8-4307-B02D-5FE53623F913}" type="datetimeFigureOut">
              <a:rPr lang="sr-Latn-RS" smtClean="0"/>
              <a:t>15.12.2021</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E1720117-98B4-409C-A9AF-4AB31E7818DF}" type="slidenum">
              <a:rPr lang="sr-Latn-RS" smtClean="0"/>
              <a:t>‹#›</a:t>
            </a:fld>
            <a:endParaRPr lang="sr-Latn-RS"/>
          </a:p>
        </p:txBody>
      </p:sp>
    </p:spTree>
    <p:extLst>
      <p:ext uri="{BB962C8B-B14F-4D97-AF65-F5344CB8AC3E}">
        <p14:creationId xmlns:p14="http://schemas.microsoft.com/office/powerpoint/2010/main" val="196977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r-Latn-R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10AE9E-49A8-4307-B02D-5FE53623F913}" type="datetimeFigureOut">
              <a:rPr lang="sr-Latn-RS" smtClean="0"/>
              <a:t>15.12.2021</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E1720117-98B4-409C-A9AF-4AB31E7818DF}" type="slidenum">
              <a:rPr lang="sr-Latn-RS" smtClean="0"/>
              <a:t>‹#›</a:t>
            </a:fld>
            <a:endParaRPr lang="sr-Latn-RS"/>
          </a:p>
        </p:txBody>
      </p:sp>
    </p:spTree>
    <p:extLst>
      <p:ext uri="{BB962C8B-B14F-4D97-AF65-F5344CB8AC3E}">
        <p14:creationId xmlns:p14="http://schemas.microsoft.com/office/powerpoint/2010/main" val="408147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0AE9E-49A8-4307-B02D-5FE53623F913}" type="datetimeFigureOut">
              <a:rPr lang="sr-Latn-RS" smtClean="0"/>
              <a:t>15.12.2021</a:t>
            </a:fld>
            <a:endParaRPr lang="sr-Latn-R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20117-98B4-409C-A9AF-4AB31E7818DF}" type="slidenum">
              <a:rPr lang="sr-Latn-RS" smtClean="0"/>
              <a:t>‹#›</a:t>
            </a:fld>
            <a:endParaRPr lang="sr-Latn-RS"/>
          </a:p>
        </p:txBody>
      </p:sp>
    </p:spTree>
    <p:extLst>
      <p:ext uri="{BB962C8B-B14F-4D97-AF65-F5344CB8AC3E}">
        <p14:creationId xmlns:p14="http://schemas.microsoft.com/office/powerpoint/2010/main" val="3159826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www.youtube.com/watch?v=QtqLAS5rgGQ"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s://www.youtube.com/watch?v=JAb2nqxeP8Q"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2ApBar-qtI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2fnS8mtqzm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130" y="1844823"/>
            <a:ext cx="4685507" cy="4685507"/>
          </a:xfrm>
          <a:prstGeom prst="rect">
            <a:avLst/>
          </a:prstGeom>
        </p:spPr>
      </p:pic>
      <p:sp>
        <p:nvSpPr>
          <p:cNvPr id="2" name="Title 1"/>
          <p:cNvSpPr>
            <a:spLocks noGrp="1"/>
          </p:cNvSpPr>
          <p:nvPr>
            <p:ph type="ctrTitle"/>
          </p:nvPr>
        </p:nvSpPr>
        <p:spPr>
          <a:xfrm>
            <a:off x="972937" y="2492896"/>
            <a:ext cx="7772400" cy="1224136"/>
          </a:xfrm>
        </p:spPr>
        <p:txBody>
          <a:bodyPr/>
          <a:lstStyle/>
          <a:p>
            <a:pPr algn="r"/>
            <a:r>
              <a:rPr lang="sr-Cyrl-RS" dirty="0">
                <a:solidFill>
                  <a:srgbClr val="FF0000"/>
                </a:solidFill>
              </a:rPr>
              <a:t>Прва Помоћ</a:t>
            </a:r>
            <a:endParaRPr lang="sr-Latn-RS" dirty="0">
              <a:solidFill>
                <a:srgbClr val="FF0000"/>
              </a:solidFill>
            </a:endParaRPr>
          </a:p>
        </p:txBody>
      </p:sp>
      <p:sp>
        <p:nvSpPr>
          <p:cNvPr id="3" name="Subtitle 2"/>
          <p:cNvSpPr>
            <a:spLocks noGrp="1"/>
          </p:cNvSpPr>
          <p:nvPr>
            <p:ph type="subTitle" idx="1"/>
          </p:nvPr>
        </p:nvSpPr>
        <p:spPr>
          <a:xfrm>
            <a:off x="2478367" y="5838656"/>
            <a:ext cx="6400800" cy="691674"/>
          </a:xfrm>
        </p:spPr>
        <p:txBody>
          <a:bodyPr>
            <a:normAutofit fontScale="62500" lnSpcReduction="20000"/>
          </a:bodyPr>
          <a:lstStyle/>
          <a:p>
            <a:pPr algn="r"/>
            <a:r>
              <a:rPr lang="sr-Cyrl-RS" dirty="0"/>
              <a:t>Др Давид Иванов</a:t>
            </a:r>
          </a:p>
          <a:p>
            <a:pPr algn="r"/>
            <a:r>
              <a:rPr lang="sr-Cyrl-RS" dirty="0"/>
              <a:t>Драган Бјелић</a:t>
            </a:r>
            <a:endParaRPr lang="sr-Latn-RS" dirty="0"/>
          </a:p>
        </p:txBody>
      </p:sp>
      <p:sp>
        <p:nvSpPr>
          <p:cNvPr id="18" name="Trapezoid 17"/>
          <p:cNvSpPr/>
          <p:nvPr/>
        </p:nvSpPr>
        <p:spPr>
          <a:xfrm>
            <a:off x="-108520" y="368659"/>
            <a:ext cx="885698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9" name="Rectangle 1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555172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solidFill>
                  <a:srgbClr val="FF0000"/>
                </a:solidFill>
              </a:rPr>
              <a:t>2. Провера дисања </a:t>
            </a:r>
            <a:endParaRPr lang="sr-Latn-R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9846" y="1772816"/>
            <a:ext cx="6726530" cy="420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819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26" y="594770"/>
            <a:ext cx="8229600" cy="1008112"/>
          </a:xfrm>
        </p:spPr>
        <p:txBody>
          <a:bodyPr/>
          <a:lstStyle/>
          <a:p>
            <a:endParaRPr lang="sr-Latn-RS" dirty="0">
              <a:solidFill>
                <a:srgbClr val="FF0000"/>
              </a:solidFill>
            </a:endParaRPr>
          </a:p>
        </p:txBody>
      </p:sp>
      <p:sp>
        <p:nvSpPr>
          <p:cNvPr id="3" name="Content Placeholder 2"/>
          <p:cNvSpPr>
            <a:spLocks noGrp="1"/>
          </p:cNvSpPr>
          <p:nvPr>
            <p:ph idx="1"/>
          </p:nvPr>
        </p:nvSpPr>
        <p:spPr>
          <a:xfrm>
            <a:off x="-252536" y="1556792"/>
            <a:ext cx="9396535" cy="5400600"/>
          </a:xfrm>
        </p:spPr>
        <p:txBody>
          <a:bodyPr>
            <a:normAutofit lnSpcReduction="10000"/>
          </a:bodyPr>
          <a:lstStyle/>
          <a:p>
            <a:pPr marL="457200" lvl="1" indent="0">
              <a:buNone/>
            </a:pPr>
            <a:r>
              <a:rPr lang="sr-Cyrl-BA" sz="2600" b="1" dirty="0" smtClean="0"/>
              <a:t>А) Уколико особа без свести </a:t>
            </a:r>
            <a:r>
              <a:rPr lang="sr-Cyrl-BA" sz="2600" b="1" u="sng" dirty="0" smtClean="0"/>
              <a:t>дише</a:t>
            </a:r>
            <a:r>
              <a:rPr lang="sr-Cyrl-BA" sz="2600" b="1" dirty="0" smtClean="0"/>
              <a:t>  </a:t>
            </a:r>
            <a:r>
              <a:rPr lang="en-US" sz="2600" b="1" dirty="0" smtClean="0">
                <a:sym typeface="Wingdings" pitchFamily="2" charset="2"/>
              </a:rPr>
              <a:t> </a:t>
            </a:r>
            <a:r>
              <a:rPr lang="sr-Cyrl-BA" sz="2600" b="1" dirty="0" smtClean="0">
                <a:sym typeface="Wingdings" pitchFamily="2" charset="2"/>
              </a:rPr>
              <a:t>бочни (кома) положај</a:t>
            </a:r>
          </a:p>
          <a:p>
            <a:pPr marL="457200" lvl="1" indent="0">
              <a:buNone/>
            </a:pPr>
            <a:r>
              <a:rPr lang="sr-Cyrl-BA" sz="2600" b="1" dirty="0" smtClean="0">
                <a:sym typeface="Wingdings" pitchFamily="2" charset="2"/>
              </a:rPr>
              <a:t> </a:t>
            </a:r>
          </a:p>
          <a:p>
            <a:pPr marL="457200" lvl="1" indent="0">
              <a:buNone/>
            </a:pPr>
            <a:r>
              <a:rPr lang="sr-Cyrl-BA" sz="2600" b="1" dirty="0" smtClean="0">
                <a:sym typeface="Wingdings" pitchFamily="2" charset="2"/>
              </a:rPr>
              <a:t>Зашто? </a:t>
            </a:r>
          </a:p>
          <a:p>
            <a:pPr marL="457200" lvl="1" indent="0" algn="just">
              <a:buNone/>
            </a:pPr>
            <a:r>
              <a:rPr lang="ru-RU" sz="2400" dirty="0"/>
              <a:t>У стању дубоке несвести, за разлику од сна, сви телесни мишићи омлитаве. Ако онесвешћени лежи на леђима, долази до спуштања доње вилице и језика који може затворити дисајни пут. Могуће је и гушење сопственим повраћеним садржајем. </a:t>
            </a:r>
            <a:r>
              <a:rPr lang="ru-RU" sz="2400" u="sng" dirty="0"/>
              <a:t>Зато лице без свести мора лежати на боку,</a:t>
            </a:r>
            <a:r>
              <a:rPr lang="ru-RU" sz="2400" dirty="0"/>
              <a:t> подупрто једном руком и ногом, </a:t>
            </a:r>
            <a:r>
              <a:rPr lang="ru-RU" sz="2400" u="sng" dirty="0"/>
              <a:t>с главом забаченом уназад.</a:t>
            </a:r>
            <a:r>
              <a:rPr lang="ru-RU" sz="2400" dirty="0"/>
              <a:t> </a:t>
            </a:r>
            <a:r>
              <a:rPr lang="ru-RU" sz="2400" b="1" dirty="0"/>
              <a:t>Тиме се обезбеђује проходност дисајног пута</a:t>
            </a:r>
            <a:r>
              <a:rPr lang="ru-RU" sz="2400" dirty="0"/>
              <a:t>, јер се језик помера од задњег дела ждрела и омогућава се истицање пљувачке, крви и повраћеног садржаја из уста</a:t>
            </a:r>
            <a:r>
              <a:rPr lang="ru-RU" sz="2400" dirty="0" smtClean="0"/>
              <a:t>.</a:t>
            </a:r>
          </a:p>
          <a:p>
            <a:pPr marL="457200" lvl="1" indent="0" algn="r">
              <a:buNone/>
            </a:pPr>
            <a:endParaRPr lang="ru-RU" sz="2000" dirty="0" smtClean="0"/>
          </a:p>
          <a:p>
            <a:pPr marL="457200" lvl="1" indent="0" algn="r">
              <a:buNone/>
            </a:pPr>
            <a:endParaRPr lang="ru-RU" sz="2000" dirty="0" smtClean="0"/>
          </a:p>
          <a:p>
            <a:pPr marL="457200" lvl="1" indent="0" algn="r">
              <a:buNone/>
            </a:pPr>
            <a:r>
              <a:rPr lang="ru-RU" sz="2000" dirty="0" smtClean="0"/>
              <a:t>Copyright Завод за хитну медицинску помоћ Нови Сад© 2015 ЗЗХМПНС</a:t>
            </a:r>
            <a:endParaRPr lang="sr-Latn-RS" sz="2400" b="1" dirty="0"/>
          </a:p>
        </p:txBody>
      </p:sp>
      <p:sp>
        <p:nvSpPr>
          <p:cNvPr id="8" name="Trapezoid 7"/>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3109743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74" y="4550234"/>
            <a:ext cx="2608263" cy="223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182" y="4293096"/>
            <a:ext cx="3451432" cy="23042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812" y="2174299"/>
            <a:ext cx="3584156" cy="23911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467544" y="908720"/>
            <a:ext cx="8229600" cy="1008112"/>
          </a:xfrm>
        </p:spPr>
        <p:txBody>
          <a:bodyPr/>
          <a:lstStyle/>
          <a:p>
            <a:pPr algn="r"/>
            <a:r>
              <a:rPr lang="sr-Cyrl-RS" dirty="0">
                <a:solidFill>
                  <a:srgbClr val="FF0000"/>
                </a:solidFill>
              </a:rPr>
              <a:t>Бочни </a:t>
            </a:r>
            <a:r>
              <a:rPr lang="sr-Cyrl-RS" dirty="0" smtClean="0">
                <a:solidFill>
                  <a:srgbClr val="FF0000"/>
                </a:solidFill>
              </a:rPr>
              <a:t>(кома) положај</a:t>
            </a:r>
            <a:endParaRPr lang="sr-Latn-RS" dirty="0">
              <a:solidFill>
                <a:srgbClr val="FF0000"/>
              </a:solidFill>
            </a:endParaRPr>
          </a:p>
        </p:txBody>
      </p:sp>
      <p:sp>
        <p:nvSpPr>
          <p:cNvPr id="8" name="Trapezoid 7"/>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74" y="1097890"/>
            <a:ext cx="3328087" cy="22211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3168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161" y="90274"/>
            <a:ext cx="8229600" cy="1008112"/>
          </a:xfrm>
        </p:spPr>
        <p:txBody>
          <a:bodyPr/>
          <a:lstStyle/>
          <a:p>
            <a:endParaRPr lang="sr-Latn-RS" dirty="0">
              <a:solidFill>
                <a:srgbClr val="FF0000"/>
              </a:solidFill>
            </a:endParaRPr>
          </a:p>
        </p:txBody>
      </p:sp>
      <p:sp>
        <p:nvSpPr>
          <p:cNvPr id="3" name="Content Placeholder 2"/>
          <p:cNvSpPr>
            <a:spLocks noGrp="1"/>
          </p:cNvSpPr>
          <p:nvPr>
            <p:ph idx="1"/>
          </p:nvPr>
        </p:nvSpPr>
        <p:spPr>
          <a:xfrm>
            <a:off x="-252536" y="1340768"/>
            <a:ext cx="9396535" cy="5616624"/>
          </a:xfrm>
        </p:spPr>
        <p:txBody>
          <a:bodyPr>
            <a:normAutofit/>
          </a:bodyPr>
          <a:lstStyle/>
          <a:p>
            <a:pPr marL="457200" lvl="1" indent="0">
              <a:buNone/>
            </a:pPr>
            <a:r>
              <a:rPr lang="sr-Cyrl-BA" sz="2600" b="1" dirty="0"/>
              <a:t>Б</a:t>
            </a:r>
            <a:r>
              <a:rPr lang="sr-Cyrl-BA" sz="2600" b="1" dirty="0" smtClean="0"/>
              <a:t>) Уколико особа без свести </a:t>
            </a:r>
            <a:r>
              <a:rPr lang="sr-Cyrl-BA" sz="2600" b="1" u="sng" dirty="0" smtClean="0"/>
              <a:t>не дише</a:t>
            </a:r>
            <a:r>
              <a:rPr lang="sr-Cyrl-BA" sz="2600" b="1" dirty="0" smtClean="0"/>
              <a:t>  </a:t>
            </a:r>
            <a:r>
              <a:rPr lang="en-US" sz="2600" b="1" dirty="0" smtClean="0">
                <a:sym typeface="Wingdings" pitchFamily="2" charset="2"/>
              </a:rPr>
              <a:t></a:t>
            </a:r>
            <a:r>
              <a:rPr lang="sr-Cyrl-BA" sz="2600" b="1" dirty="0" smtClean="0">
                <a:sym typeface="Wingdings" pitchFamily="2" charset="2"/>
              </a:rPr>
              <a:t> Реанимација (КПР)</a:t>
            </a:r>
          </a:p>
          <a:p>
            <a:pPr marL="457200" lvl="1" indent="0">
              <a:buNone/>
            </a:pPr>
            <a:r>
              <a:rPr lang="sr-Cyrl-BA" sz="2600" b="1" dirty="0" smtClean="0">
                <a:sym typeface="Wingdings" pitchFamily="2" charset="2"/>
              </a:rPr>
              <a:t> </a:t>
            </a:r>
          </a:p>
          <a:p>
            <a:pPr marL="457200" lvl="1" indent="0">
              <a:buNone/>
            </a:pPr>
            <a:endParaRPr lang="sr-Cyrl-BA" sz="2600" b="1" dirty="0" smtClean="0">
              <a:sym typeface="Wingdings" pitchFamily="2" charset="2"/>
            </a:endParaRPr>
          </a:p>
          <a:p>
            <a:pPr marL="457200" lvl="1" indent="0">
              <a:buNone/>
            </a:pPr>
            <a:endParaRPr lang="sr-Cyrl-BA" sz="2600" b="1" dirty="0">
              <a:sym typeface="Wingdings" pitchFamily="2" charset="2"/>
            </a:endParaRPr>
          </a:p>
          <a:p>
            <a:pPr marL="457200" lvl="1" indent="0">
              <a:buNone/>
            </a:pPr>
            <a:endParaRPr lang="sr-Cyrl-BA" sz="2600" b="1" dirty="0" smtClean="0">
              <a:sym typeface="Wingdings" pitchFamily="2" charset="2"/>
            </a:endParaRPr>
          </a:p>
          <a:p>
            <a:pPr marL="457200" lvl="1" indent="0">
              <a:buNone/>
            </a:pPr>
            <a:endParaRPr lang="sr-Cyrl-BA" sz="2600" b="1" dirty="0" smtClean="0">
              <a:sym typeface="Wingdings" pitchFamily="2" charset="2"/>
            </a:endParaRPr>
          </a:p>
          <a:p>
            <a:pPr marL="457200" lvl="1" indent="0">
              <a:buNone/>
            </a:pPr>
            <a:endParaRPr lang="sr-Cyrl-BA" sz="2600" b="1" dirty="0">
              <a:sym typeface="Wingdings" pitchFamily="2" charset="2"/>
            </a:endParaRPr>
          </a:p>
          <a:p>
            <a:pPr marL="457200" lvl="1" indent="0">
              <a:buNone/>
            </a:pPr>
            <a:r>
              <a:rPr lang="sr-Cyrl-BA" sz="2600" b="1" dirty="0" smtClean="0">
                <a:sym typeface="Wingdings" pitchFamily="2" charset="2"/>
              </a:rPr>
              <a:t>Уколико сте сами, пре него започнете кардиопулмоналну реанимацију (КПР) ПОЗОВИТЕ ХИТНУ ПОМОЋ! У случају да има још присутних у Вашој околини замолите да Хитну помоћ позове неко други, а Ви одмах започите са оживљавањем унесрећене особе. </a:t>
            </a:r>
          </a:p>
        </p:txBody>
      </p:sp>
      <p:sp>
        <p:nvSpPr>
          <p:cNvPr id="8" name="Trapezoid 7"/>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0048" y="1832430"/>
            <a:ext cx="4666084" cy="28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097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1" name="Rectangle 3"/>
          <p:cNvSpPr>
            <a:spLocks noChangeArrowheads="1"/>
          </p:cNvSpPr>
          <p:nvPr/>
        </p:nvSpPr>
        <p:spPr bwMode="auto">
          <a:xfrm>
            <a:off x="3879123" y="972741"/>
            <a:ext cx="507206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9pPr>
          </a:lstStyle>
          <a:p>
            <a:pPr algn="r">
              <a:spcBef>
                <a:spcPts val="700"/>
              </a:spcBef>
              <a:buClrTx/>
              <a:buFontTx/>
              <a:buNone/>
            </a:pPr>
            <a:r>
              <a:rPr lang="sr-Cyrl-CS" sz="2800">
                <a:solidFill>
                  <a:srgbClr val="CC0000"/>
                </a:solidFill>
                <a:cs typeface="Arial" panose="020B0604020202020204" pitchFamily="34" charset="0"/>
              </a:rPr>
              <a:t>МЕРЕ ОЖИВЉАВАЊА - КПР</a:t>
            </a:r>
          </a:p>
        </p:txBody>
      </p:sp>
      <p:graphicFrame>
        <p:nvGraphicFramePr>
          <p:cNvPr id="12" name="Group 4"/>
          <p:cNvGraphicFramePr>
            <a:graphicFrameLocks noGrp="1"/>
          </p:cNvGraphicFramePr>
          <p:nvPr>
            <p:extLst>
              <p:ext uri="{D42A27DB-BD31-4B8C-83A1-F6EECF244321}">
                <p14:modId xmlns:p14="http://schemas.microsoft.com/office/powerpoint/2010/main" val="3443619869"/>
              </p:ext>
            </p:extLst>
          </p:nvPr>
        </p:nvGraphicFramePr>
        <p:xfrm>
          <a:off x="2069373" y="3039666"/>
          <a:ext cx="6097587" cy="371475"/>
        </p:xfrm>
        <a:graphic>
          <a:graphicData uri="http://schemas.openxmlformats.org/drawingml/2006/table">
            <a:tbl>
              <a:tblPr/>
              <a:tblGrid>
                <a:gridCol w="609600">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609600">
                  <a:extLst>
                    <a:ext uri="{9D8B030D-6E8A-4147-A177-3AD203B41FA5}">
                      <a16:colId xmlns="" xmlns:a16="http://schemas.microsoft.com/office/drawing/2014/main" val="20002"/>
                    </a:ext>
                  </a:extLst>
                </a:gridCol>
                <a:gridCol w="609600">
                  <a:extLst>
                    <a:ext uri="{9D8B030D-6E8A-4147-A177-3AD203B41FA5}">
                      <a16:colId xmlns="" xmlns:a16="http://schemas.microsoft.com/office/drawing/2014/main" val="20003"/>
                    </a:ext>
                  </a:extLst>
                </a:gridCol>
                <a:gridCol w="611187">
                  <a:extLst>
                    <a:ext uri="{9D8B030D-6E8A-4147-A177-3AD203B41FA5}">
                      <a16:colId xmlns="" xmlns:a16="http://schemas.microsoft.com/office/drawing/2014/main" val="20004"/>
                    </a:ext>
                  </a:extLst>
                </a:gridCol>
                <a:gridCol w="609600">
                  <a:extLst>
                    <a:ext uri="{9D8B030D-6E8A-4147-A177-3AD203B41FA5}">
                      <a16:colId xmlns="" xmlns:a16="http://schemas.microsoft.com/office/drawing/2014/main" val="20005"/>
                    </a:ext>
                  </a:extLst>
                </a:gridCol>
                <a:gridCol w="609600">
                  <a:extLst>
                    <a:ext uri="{9D8B030D-6E8A-4147-A177-3AD203B41FA5}">
                      <a16:colId xmlns="" xmlns:a16="http://schemas.microsoft.com/office/drawing/2014/main" val="20006"/>
                    </a:ext>
                  </a:extLst>
                </a:gridCol>
                <a:gridCol w="609600">
                  <a:extLst>
                    <a:ext uri="{9D8B030D-6E8A-4147-A177-3AD203B41FA5}">
                      <a16:colId xmlns="" xmlns:a16="http://schemas.microsoft.com/office/drawing/2014/main" val="20007"/>
                    </a:ext>
                  </a:extLst>
                </a:gridCol>
                <a:gridCol w="609600">
                  <a:extLst>
                    <a:ext uri="{9D8B030D-6E8A-4147-A177-3AD203B41FA5}">
                      <a16:colId xmlns="" xmlns:a16="http://schemas.microsoft.com/office/drawing/2014/main" val="20008"/>
                    </a:ext>
                  </a:extLst>
                </a:gridCol>
                <a:gridCol w="609600">
                  <a:extLst>
                    <a:ext uri="{9D8B030D-6E8A-4147-A177-3AD203B41FA5}">
                      <a16:colId xmlns="" xmlns:a16="http://schemas.microsoft.com/office/drawing/2014/main" val="20009"/>
                    </a:ext>
                  </a:extLst>
                </a:gridCol>
              </a:tblGrid>
              <a:tr h="371475">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1" i="0" u="none" strike="noStrike" cap="none" normalizeH="0" baseline="0">
                        <a:ln>
                          <a:noFill/>
                        </a:ln>
                        <a:solidFill>
                          <a:srgbClr val="FFFFFF"/>
                        </a:solidFill>
                        <a:effectLst/>
                        <a:latin typeface="Calibri" panose="020F0502020204030204" pitchFamily="34" charset="0"/>
                        <a:ea typeface="Geneva" charset="0"/>
                        <a:cs typeface="Geneva" charset="0"/>
                      </a:endParaRPr>
                    </a:p>
                  </a:txBody>
                  <a:tcPr marL="90000" marR="90000" marT="62676"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F41A1A"/>
                    </a:solid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1" i="0" u="none" strike="noStrike" cap="none" normalizeH="0" baseline="0">
                        <a:ln>
                          <a:noFill/>
                        </a:ln>
                        <a:solidFill>
                          <a:srgbClr val="FFFFFF"/>
                        </a:solidFill>
                        <a:effectLst/>
                        <a:latin typeface="Calibri" panose="020F0502020204030204" pitchFamily="34" charset="0"/>
                        <a:ea typeface="Geneva" charset="0"/>
                        <a:cs typeface="Geneva" charset="0"/>
                      </a:endParaRPr>
                    </a:p>
                  </a:txBody>
                  <a:tcPr marL="90000" marR="90000" marT="62676"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F41A1A"/>
                    </a:solid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1" i="0" u="none" strike="noStrike" cap="none" normalizeH="0" baseline="0">
                        <a:ln>
                          <a:noFill/>
                        </a:ln>
                        <a:solidFill>
                          <a:srgbClr val="FFFFFF"/>
                        </a:solidFill>
                        <a:effectLst/>
                        <a:latin typeface="Calibri" panose="020F0502020204030204" pitchFamily="34" charset="0"/>
                        <a:ea typeface="Geneva" charset="0"/>
                        <a:cs typeface="Geneva" charset="0"/>
                      </a:endParaRPr>
                    </a:p>
                  </a:txBody>
                  <a:tcPr marL="90000" marR="90000" marT="62676"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F41A1A"/>
                    </a:solid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1" i="0" u="none" strike="noStrike" cap="none" normalizeH="0" baseline="0">
                        <a:ln>
                          <a:noFill/>
                        </a:ln>
                        <a:solidFill>
                          <a:srgbClr val="FFFFFF"/>
                        </a:solidFill>
                        <a:effectLst/>
                        <a:latin typeface="Calibri" panose="020F0502020204030204" pitchFamily="34" charset="0"/>
                        <a:ea typeface="Geneva" charset="0"/>
                        <a:cs typeface="Geneva" charset="0"/>
                      </a:endParaRPr>
                    </a:p>
                  </a:txBody>
                  <a:tcPr marL="90000" marR="90000" marT="62676"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F41A1A"/>
                    </a:solid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1" i="0" u="none" strike="noStrike" cap="none" normalizeH="0" baseline="0">
                        <a:ln>
                          <a:noFill/>
                        </a:ln>
                        <a:solidFill>
                          <a:srgbClr val="FFFFFF"/>
                        </a:solidFill>
                        <a:effectLst/>
                        <a:latin typeface="Calibri" panose="020F0502020204030204" pitchFamily="34" charset="0"/>
                        <a:ea typeface="Geneva" charset="0"/>
                        <a:cs typeface="Geneva" charset="0"/>
                      </a:endParaRPr>
                    </a:p>
                  </a:txBody>
                  <a:tcPr marL="90000" marR="90000" marT="62676"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F41A1A"/>
                    </a:solid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1" i="0" u="none" strike="noStrike" cap="none" normalizeH="0" baseline="0">
                        <a:ln>
                          <a:noFill/>
                        </a:ln>
                        <a:solidFill>
                          <a:srgbClr val="FFFFFF"/>
                        </a:solidFill>
                        <a:effectLst/>
                        <a:latin typeface="Calibri" panose="020F0502020204030204" pitchFamily="34" charset="0"/>
                        <a:ea typeface="Geneva" charset="0"/>
                        <a:cs typeface="Geneva" charset="0"/>
                      </a:endParaRPr>
                    </a:p>
                  </a:txBody>
                  <a:tcPr marL="90000" marR="90000" marT="62676"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FF4343"/>
                    </a:solid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1" i="0" u="none" strike="noStrike" cap="none" normalizeH="0" baseline="0">
                        <a:ln>
                          <a:noFill/>
                        </a:ln>
                        <a:solidFill>
                          <a:srgbClr val="FFFFFF"/>
                        </a:solidFill>
                        <a:effectLst/>
                        <a:latin typeface="Calibri" panose="020F0502020204030204" pitchFamily="34" charset="0"/>
                        <a:ea typeface="Geneva" charset="0"/>
                        <a:cs typeface="Geneva" charset="0"/>
                      </a:endParaRPr>
                    </a:p>
                  </a:txBody>
                  <a:tcPr marL="90000" marR="90000" marT="62676"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FF8989"/>
                    </a:solid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1" i="0" u="none" strike="noStrike" cap="none" normalizeH="0" baseline="0">
                        <a:ln>
                          <a:noFill/>
                        </a:ln>
                        <a:solidFill>
                          <a:srgbClr val="FFFFFF"/>
                        </a:solidFill>
                        <a:effectLst/>
                        <a:latin typeface="Calibri" panose="020F0502020204030204" pitchFamily="34" charset="0"/>
                        <a:ea typeface="Geneva" charset="0"/>
                        <a:cs typeface="Geneva" charset="0"/>
                      </a:endParaRPr>
                    </a:p>
                  </a:txBody>
                  <a:tcPr marL="90000" marR="90000" marT="62676"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FF8989"/>
                    </a:solid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1" i="0" u="none" strike="noStrike" cap="none" normalizeH="0" baseline="0">
                        <a:ln>
                          <a:noFill/>
                        </a:ln>
                        <a:solidFill>
                          <a:srgbClr val="FFFFFF"/>
                        </a:solidFill>
                        <a:effectLst/>
                        <a:latin typeface="Calibri" panose="020F0502020204030204" pitchFamily="34" charset="0"/>
                        <a:ea typeface="Geneva" charset="0"/>
                        <a:cs typeface="Geneva" charset="0"/>
                      </a:endParaRPr>
                    </a:p>
                  </a:txBody>
                  <a:tcPr marL="90000" marR="90000" marT="62676"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FFBDBD"/>
                    </a:solid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1" i="0" u="none" strike="noStrike" cap="none" normalizeH="0" baseline="0">
                        <a:ln>
                          <a:noFill/>
                        </a:ln>
                        <a:solidFill>
                          <a:srgbClr val="FFFFFF"/>
                        </a:solidFill>
                        <a:effectLst/>
                        <a:latin typeface="Calibri" panose="020F0502020204030204" pitchFamily="34" charset="0"/>
                        <a:ea typeface="Geneva" charset="0"/>
                        <a:cs typeface="Geneva" charset="0"/>
                      </a:endParaRPr>
                    </a:p>
                  </a:txBody>
                  <a:tcPr marL="90000" marR="90000" marT="62676"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FFBDBD"/>
                    </a:solidFill>
                  </a:tcPr>
                </a:tc>
                <a:extLst>
                  <a:ext uri="{0D108BD9-81ED-4DB2-BD59-A6C34878D82A}">
                    <a16:rowId xmlns="" xmlns:a16="http://schemas.microsoft.com/office/drawing/2014/main" val="10000"/>
                  </a:ext>
                </a:extLst>
              </a:tr>
            </a:tbl>
          </a:graphicData>
        </a:graphic>
      </p:graphicFrame>
      <p:sp>
        <p:nvSpPr>
          <p:cNvPr id="13" name="Line 46"/>
          <p:cNvSpPr>
            <a:spLocks noChangeShapeType="1"/>
          </p:cNvSpPr>
          <p:nvPr/>
        </p:nvSpPr>
        <p:spPr bwMode="auto">
          <a:xfrm>
            <a:off x="2069373" y="3207941"/>
            <a:ext cx="6096000" cy="1587"/>
          </a:xfrm>
          <a:prstGeom prst="line">
            <a:avLst/>
          </a:prstGeom>
          <a:noFill/>
          <a:ln w="25560">
            <a:solidFill>
              <a:srgbClr val="FFFFFF"/>
            </a:solidFill>
            <a:miter lim="800000"/>
            <a:headEnd/>
            <a:tailEnd/>
          </a:ln>
          <a:effectLst>
            <a:outerShdw dist="20160" dir="5400000" algn="ctr" rotWithShape="0">
              <a:srgbClr val="000000">
                <a:alpha val="38034"/>
              </a:srgbClr>
            </a:outerShdw>
          </a:effectLst>
          <a:extLst>
            <a:ext uri="{909E8E84-426E-40DD-AFC4-6F175D3DCCD1}">
              <a14:hiddenFill xmlns:a14="http://schemas.microsoft.com/office/drawing/2010/main">
                <a:noFill/>
              </a14:hiddenFill>
            </a:ext>
          </a:extLst>
        </p:spPr>
        <p:txBody>
          <a:bodyPr/>
          <a:lstStyle/>
          <a:p>
            <a:endParaRPr lang="sr-Latn-RS"/>
          </a:p>
        </p:txBody>
      </p:sp>
      <p:sp>
        <p:nvSpPr>
          <p:cNvPr id="14" name="AutoShape 47"/>
          <p:cNvSpPr>
            <a:spLocks noChangeArrowheads="1"/>
          </p:cNvSpPr>
          <p:nvPr/>
        </p:nvSpPr>
        <p:spPr bwMode="auto">
          <a:xfrm>
            <a:off x="1526448" y="4770041"/>
            <a:ext cx="779462" cy="406400"/>
          </a:xfrm>
          <a:prstGeom prst="rightArrow">
            <a:avLst>
              <a:gd name="adj1" fmla="val 50000"/>
              <a:gd name="adj2" fmla="val 50000"/>
            </a:avLst>
          </a:prstGeom>
          <a:gradFill rotWithShape="0">
            <a:gsLst>
              <a:gs pos="0">
                <a:srgbClr val="9BC1FF"/>
              </a:gs>
              <a:gs pos="100000">
                <a:srgbClr val="3F80CD"/>
              </a:gs>
            </a:gsLst>
            <a:lin ang="16200000" scaled="1"/>
          </a:gradFill>
          <a:ln w="9360">
            <a:solidFill>
              <a:srgbClr val="4A7EBB"/>
            </a:solidFill>
            <a:miter lim="800000"/>
            <a:headEnd/>
            <a:tailEnd/>
          </a:ln>
          <a:effectLst>
            <a:outerShdw dist="23040" dir="5400000" algn="ctr" rotWithShape="0">
              <a:srgbClr val="000000">
                <a:alpha val="35036"/>
              </a:srgbClr>
            </a:outerShdw>
          </a:effectLst>
        </p:spPr>
        <p:txBody>
          <a:bodyPr wrap="none" anchor="ctr"/>
          <a:lstStyle/>
          <a:p>
            <a:endParaRPr lang="sr-Latn-RS"/>
          </a:p>
        </p:txBody>
      </p:sp>
      <p:sp>
        <p:nvSpPr>
          <p:cNvPr id="15" name="Line 48"/>
          <p:cNvSpPr>
            <a:spLocks noChangeShapeType="1"/>
          </p:cNvSpPr>
          <p:nvPr/>
        </p:nvSpPr>
        <p:spPr bwMode="auto">
          <a:xfrm flipH="1">
            <a:off x="2066198" y="3052366"/>
            <a:ext cx="4762" cy="754062"/>
          </a:xfrm>
          <a:prstGeom prst="line">
            <a:avLst/>
          </a:prstGeom>
          <a:noFill/>
          <a:ln w="25560">
            <a:solidFill>
              <a:srgbClr val="FF0000"/>
            </a:solidFill>
            <a:miter lim="800000"/>
            <a:headEnd/>
            <a:tailEnd/>
          </a:ln>
          <a:effectLst>
            <a:outerShdw dist="20160" dir="5400000" algn="ctr" rotWithShape="0">
              <a:srgbClr val="000000">
                <a:alpha val="38034"/>
              </a:srgbClr>
            </a:outerShdw>
          </a:effectLst>
          <a:extLst>
            <a:ext uri="{909E8E84-426E-40DD-AFC4-6F175D3DCCD1}">
              <a14:hiddenFill xmlns:a14="http://schemas.microsoft.com/office/drawing/2010/main">
                <a:noFill/>
              </a14:hiddenFill>
            </a:ext>
          </a:extLst>
        </p:spPr>
        <p:txBody>
          <a:bodyPr/>
          <a:lstStyle/>
          <a:p>
            <a:endParaRPr lang="sr-Latn-RS"/>
          </a:p>
        </p:txBody>
      </p:sp>
      <p:sp>
        <p:nvSpPr>
          <p:cNvPr id="16" name="Line 49"/>
          <p:cNvSpPr>
            <a:spLocks noChangeShapeType="1"/>
          </p:cNvSpPr>
          <p:nvPr/>
        </p:nvSpPr>
        <p:spPr bwMode="auto">
          <a:xfrm flipH="1">
            <a:off x="8162198" y="3068241"/>
            <a:ext cx="4762" cy="755650"/>
          </a:xfrm>
          <a:prstGeom prst="line">
            <a:avLst/>
          </a:prstGeom>
          <a:noFill/>
          <a:ln w="25560">
            <a:solidFill>
              <a:srgbClr val="FF0000"/>
            </a:solidFill>
            <a:miter lim="800000"/>
            <a:headEnd/>
            <a:tailEnd/>
          </a:ln>
          <a:effectLst>
            <a:outerShdw dist="20160" dir="5400000" algn="ctr" rotWithShape="0">
              <a:srgbClr val="000000">
                <a:alpha val="38034"/>
              </a:srgbClr>
            </a:outerShdw>
          </a:effectLst>
          <a:extLst>
            <a:ext uri="{909E8E84-426E-40DD-AFC4-6F175D3DCCD1}">
              <a14:hiddenFill xmlns:a14="http://schemas.microsoft.com/office/drawing/2010/main">
                <a:noFill/>
              </a14:hiddenFill>
            </a:ext>
          </a:extLst>
        </p:spPr>
        <p:txBody>
          <a:bodyPr/>
          <a:lstStyle/>
          <a:p>
            <a:endParaRPr lang="sr-Latn-RS"/>
          </a:p>
        </p:txBody>
      </p:sp>
      <p:cxnSp>
        <p:nvCxnSpPr>
          <p:cNvPr id="17" name="AutoShape 50"/>
          <p:cNvCxnSpPr>
            <a:cxnSpLocks noChangeShapeType="1"/>
          </p:cNvCxnSpPr>
          <p:nvPr/>
        </p:nvCxnSpPr>
        <p:spPr bwMode="auto">
          <a:xfrm>
            <a:off x="1515335" y="3660378"/>
            <a:ext cx="6650038" cy="15875"/>
          </a:xfrm>
          <a:prstGeom prst="straightConnector1">
            <a:avLst/>
          </a:prstGeom>
          <a:noFill/>
          <a:ln w="25560">
            <a:solidFill>
              <a:srgbClr val="FF0000"/>
            </a:solidFill>
            <a:miter lim="800000"/>
            <a:headEnd/>
            <a:tailEnd type="triangle" w="med" len="med"/>
          </a:ln>
          <a:effectLst>
            <a:outerShdw dist="109865" dir="634411" algn="ctr" rotWithShape="0">
              <a:srgbClr val="000000">
                <a:alpha val="38034"/>
              </a:srgbClr>
            </a:outerShdw>
          </a:effectLst>
          <a:extLst>
            <a:ext uri="{909E8E84-426E-40DD-AFC4-6F175D3DCCD1}">
              <a14:hiddenFill xmlns:a14="http://schemas.microsoft.com/office/drawing/2010/main">
                <a:noFill/>
              </a14:hiddenFill>
            </a:ext>
          </a:extLst>
        </p:spPr>
      </p:cxnSp>
      <p:sp>
        <p:nvSpPr>
          <p:cNvPr id="18" name="Line 51"/>
          <p:cNvSpPr>
            <a:spLocks noChangeShapeType="1"/>
          </p:cNvSpPr>
          <p:nvPr/>
        </p:nvSpPr>
        <p:spPr bwMode="auto">
          <a:xfrm flipH="1">
            <a:off x="2680560" y="3376216"/>
            <a:ext cx="4763" cy="392112"/>
          </a:xfrm>
          <a:prstGeom prst="line">
            <a:avLst/>
          </a:prstGeom>
          <a:noFill/>
          <a:ln w="25560">
            <a:solidFill>
              <a:srgbClr val="FF0000"/>
            </a:solidFill>
            <a:miter lim="800000"/>
            <a:headEnd/>
            <a:tailEnd/>
          </a:ln>
          <a:effectLst>
            <a:outerShdw dist="20160" dir="5400000" algn="ctr" rotWithShape="0">
              <a:srgbClr val="000000">
                <a:alpha val="38034"/>
              </a:srgbClr>
            </a:outerShdw>
          </a:effectLst>
          <a:extLst>
            <a:ext uri="{909E8E84-426E-40DD-AFC4-6F175D3DCCD1}">
              <a14:hiddenFill xmlns:a14="http://schemas.microsoft.com/office/drawing/2010/main">
                <a:noFill/>
              </a14:hiddenFill>
            </a:ext>
          </a:extLst>
        </p:spPr>
        <p:txBody>
          <a:bodyPr/>
          <a:lstStyle/>
          <a:p>
            <a:endParaRPr lang="sr-Latn-RS"/>
          </a:p>
        </p:txBody>
      </p:sp>
      <p:sp>
        <p:nvSpPr>
          <p:cNvPr id="19" name="Line 52"/>
          <p:cNvSpPr>
            <a:spLocks noChangeShapeType="1"/>
          </p:cNvSpPr>
          <p:nvPr/>
        </p:nvSpPr>
        <p:spPr bwMode="auto">
          <a:xfrm flipH="1">
            <a:off x="4504598" y="3376216"/>
            <a:ext cx="4762" cy="392112"/>
          </a:xfrm>
          <a:prstGeom prst="line">
            <a:avLst/>
          </a:prstGeom>
          <a:noFill/>
          <a:ln w="25560">
            <a:solidFill>
              <a:srgbClr val="FF0000"/>
            </a:solidFill>
            <a:miter lim="800000"/>
            <a:headEnd/>
            <a:tailEnd/>
          </a:ln>
          <a:effectLst>
            <a:outerShdw dist="20160" dir="5400000" algn="ctr" rotWithShape="0">
              <a:srgbClr val="000000">
                <a:alpha val="38034"/>
              </a:srgbClr>
            </a:outerShdw>
          </a:effectLst>
          <a:extLst>
            <a:ext uri="{909E8E84-426E-40DD-AFC4-6F175D3DCCD1}">
              <a14:hiddenFill xmlns:a14="http://schemas.microsoft.com/office/drawing/2010/main">
                <a:noFill/>
              </a14:hiddenFill>
            </a:ext>
          </a:extLst>
        </p:spPr>
        <p:txBody>
          <a:bodyPr/>
          <a:lstStyle/>
          <a:p>
            <a:endParaRPr lang="sr-Latn-RS"/>
          </a:p>
        </p:txBody>
      </p:sp>
      <p:sp>
        <p:nvSpPr>
          <p:cNvPr id="20" name="Line 53"/>
          <p:cNvSpPr>
            <a:spLocks noChangeShapeType="1"/>
          </p:cNvSpPr>
          <p:nvPr/>
        </p:nvSpPr>
        <p:spPr bwMode="auto">
          <a:xfrm flipH="1">
            <a:off x="5114198" y="3376216"/>
            <a:ext cx="4762" cy="392112"/>
          </a:xfrm>
          <a:prstGeom prst="line">
            <a:avLst/>
          </a:prstGeom>
          <a:noFill/>
          <a:ln w="25560">
            <a:solidFill>
              <a:srgbClr val="FF0000"/>
            </a:solidFill>
            <a:miter lim="800000"/>
            <a:headEnd/>
            <a:tailEnd/>
          </a:ln>
          <a:effectLst>
            <a:outerShdw dist="20160" dir="5400000" algn="ctr" rotWithShape="0">
              <a:srgbClr val="000000">
                <a:alpha val="38034"/>
              </a:srgbClr>
            </a:outerShdw>
          </a:effectLst>
          <a:extLst>
            <a:ext uri="{909E8E84-426E-40DD-AFC4-6F175D3DCCD1}">
              <a14:hiddenFill xmlns:a14="http://schemas.microsoft.com/office/drawing/2010/main">
                <a:noFill/>
              </a14:hiddenFill>
            </a:ext>
          </a:extLst>
        </p:spPr>
        <p:txBody>
          <a:bodyPr/>
          <a:lstStyle/>
          <a:p>
            <a:endParaRPr lang="sr-Latn-RS"/>
          </a:p>
        </p:txBody>
      </p:sp>
      <p:sp>
        <p:nvSpPr>
          <p:cNvPr id="21" name="Line 54"/>
          <p:cNvSpPr>
            <a:spLocks noChangeShapeType="1"/>
          </p:cNvSpPr>
          <p:nvPr/>
        </p:nvSpPr>
        <p:spPr bwMode="auto">
          <a:xfrm flipH="1">
            <a:off x="5723798" y="3387328"/>
            <a:ext cx="4762" cy="392113"/>
          </a:xfrm>
          <a:prstGeom prst="line">
            <a:avLst/>
          </a:prstGeom>
          <a:noFill/>
          <a:ln w="25560">
            <a:solidFill>
              <a:srgbClr val="FF0000"/>
            </a:solidFill>
            <a:miter lim="800000"/>
            <a:headEnd/>
            <a:tailEnd/>
          </a:ln>
          <a:effectLst>
            <a:outerShdw dist="20160" dir="5400000" algn="ctr" rotWithShape="0">
              <a:srgbClr val="000000">
                <a:alpha val="38034"/>
              </a:srgbClr>
            </a:outerShdw>
          </a:effectLst>
          <a:extLst>
            <a:ext uri="{909E8E84-426E-40DD-AFC4-6F175D3DCCD1}">
              <a14:hiddenFill xmlns:a14="http://schemas.microsoft.com/office/drawing/2010/main">
                <a:noFill/>
              </a14:hiddenFill>
            </a:ext>
          </a:extLst>
        </p:spPr>
        <p:txBody>
          <a:bodyPr/>
          <a:lstStyle/>
          <a:p>
            <a:endParaRPr lang="sr-Latn-RS"/>
          </a:p>
        </p:txBody>
      </p:sp>
      <p:sp>
        <p:nvSpPr>
          <p:cNvPr id="22" name="Line 55"/>
          <p:cNvSpPr>
            <a:spLocks noChangeShapeType="1"/>
          </p:cNvSpPr>
          <p:nvPr/>
        </p:nvSpPr>
        <p:spPr bwMode="auto">
          <a:xfrm flipH="1">
            <a:off x="6344510" y="3387328"/>
            <a:ext cx="4763" cy="392113"/>
          </a:xfrm>
          <a:prstGeom prst="line">
            <a:avLst/>
          </a:prstGeom>
          <a:noFill/>
          <a:ln w="25560">
            <a:solidFill>
              <a:srgbClr val="FF0000"/>
            </a:solidFill>
            <a:miter lim="800000"/>
            <a:headEnd/>
            <a:tailEnd/>
          </a:ln>
          <a:effectLst>
            <a:outerShdw dist="20160" dir="5400000" algn="ctr" rotWithShape="0">
              <a:srgbClr val="000000">
                <a:alpha val="38034"/>
              </a:srgbClr>
            </a:outerShdw>
          </a:effectLst>
          <a:extLst>
            <a:ext uri="{909E8E84-426E-40DD-AFC4-6F175D3DCCD1}">
              <a14:hiddenFill xmlns:a14="http://schemas.microsoft.com/office/drawing/2010/main">
                <a:noFill/>
              </a14:hiddenFill>
            </a:ext>
          </a:extLst>
        </p:spPr>
        <p:txBody>
          <a:bodyPr/>
          <a:lstStyle/>
          <a:p>
            <a:endParaRPr lang="sr-Latn-RS"/>
          </a:p>
        </p:txBody>
      </p:sp>
      <p:sp>
        <p:nvSpPr>
          <p:cNvPr id="23" name="Line 56"/>
          <p:cNvSpPr>
            <a:spLocks noChangeShapeType="1"/>
          </p:cNvSpPr>
          <p:nvPr/>
        </p:nvSpPr>
        <p:spPr bwMode="auto">
          <a:xfrm flipH="1">
            <a:off x="6944585" y="3376216"/>
            <a:ext cx="4763" cy="392112"/>
          </a:xfrm>
          <a:prstGeom prst="line">
            <a:avLst/>
          </a:prstGeom>
          <a:noFill/>
          <a:ln w="25560">
            <a:solidFill>
              <a:srgbClr val="FF0000"/>
            </a:solidFill>
            <a:miter lim="800000"/>
            <a:headEnd/>
            <a:tailEnd/>
          </a:ln>
          <a:effectLst>
            <a:outerShdw dist="20160" dir="5400000" algn="ctr" rotWithShape="0">
              <a:srgbClr val="000000">
                <a:alpha val="38034"/>
              </a:srgbClr>
            </a:outerShdw>
          </a:effectLst>
          <a:extLst>
            <a:ext uri="{909E8E84-426E-40DD-AFC4-6F175D3DCCD1}">
              <a14:hiddenFill xmlns:a14="http://schemas.microsoft.com/office/drawing/2010/main">
                <a:noFill/>
              </a14:hiddenFill>
            </a:ext>
          </a:extLst>
        </p:spPr>
        <p:txBody>
          <a:bodyPr/>
          <a:lstStyle/>
          <a:p>
            <a:endParaRPr lang="sr-Latn-RS"/>
          </a:p>
        </p:txBody>
      </p:sp>
      <p:sp>
        <p:nvSpPr>
          <p:cNvPr id="24" name="Line 57"/>
          <p:cNvSpPr>
            <a:spLocks noChangeShapeType="1"/>
          </p:cNvSpPr>
          <p:nvPr/>
        </p:nvSpPr>
        <p:spPr bwMode="auto">
          <a:xfrm flipH="1">
            <a:off x="7554185" y="3400028"/>
            <a:ext cx="4763" cy="390525"/>
          </a:xfrm>
          <a:prstGeom prst="line">
            <a:avLst/>
          </a:prstGeom>
          <a:noFill/>
          <a:ln w="25560">
            <a:solidFill>
              <a:srgbClr val="FF0000"/>
            </a:solidFill>
            <a:miter lim="800000"/>
            <a:headEnd/>
            <a:tailEnd/>
          </a:ln>
          <a:effectLst>
            <a:outerShdw dist="20160" dir="5400000" algn="ctr" rotWithShape="0">
              <a:srgbClr val="000000">
                <a:alpha val="38034"/>
              </a:srgbClr>
            </a:outerShdw>
          </a:effectLst>
          <a:extLst>
            <a:ext uri="{909E8E84-426E-40DD-AFC4-6F175D3DCCD1}">
              <a14:hiddenFill xmlns:a14="http://schemas.microsoft.com/office/drawing/2010/main">
                <a:noFill/>
              </a14:hiddenFill>
            </a:ext>
          </a:extLst>
        </p:spPr>
        <p:txBody>
          <a:bodyPr/>
          <a:lstStyle/>
          <a:p>
            <a:endParaRPr lang="sr-Latn-RS"/>
          </a:p>
        </p:txBody>
      </p:sp>
      <p:sp>
        <p:nvSpPr>
          <p:cNvPr id="25" name="Line 58"/>
          <p:cNvSpPr>
            <a:spLocks noChangeShapeType="1"/>
          </p:cNvSpPr>
          <p:nvPr/>
        </p:nvSpPr>
        <p:spPr bwMode="auto">
          <a:xfrm flipH="1">
            <a:off x="3285398" y="3376216"/>
            <a:ext cx="4762" cy="392112"/>
          </a:xfrm>
          <a:prstGeom prst="line">
            <a:avLst/>
          </a:prstGeom>
          <a:noFill/>
          <a:ln w="25560">
            <a:solidFill>
              <a:srgbClr val="FF0000"/>
            </a:solidFill>
            <a:miter lim="800000"/>
            <a:headEnd/>
            <a:tailEnd/>
          </a:ln>
          <a:effectLst>
            <a:outerShdw dist="20160" dir="5400000" algn="ctr" rotWithShape="0">
              <a:srgbClr val="000000">
                <a:alpha val="38034"/>
              </a:srgbClr>
            </a:outerShdw>
          </a:effectLst>
          <a:extLst>
            <a:ext uri="{909E8E84-426E-40DD-AFC4-6F175D3DCCD1}">
              <a14:hiddenFill xmlns:a14="http://schemas.microsoft.com/office/drawing/2010/main">
                <a:noFill/>
              </a14:hiddenFill>
            </a:ext>
          </a:extLst>
        </p:spPr>
        <p:txBody>
          <a:bodyPr/>
          <a:lstStyle/>
          <a:p>
            <a:endParaRPr lang="sr-Latn-RS"/>
          </a:p>
        </p:txBody>
      </p:sp>
      <p:sp>
        <p:nvSpPr>
          <p:cNvPr id="26" name="Line 59"/>
          <p:cNvSpPr>
            <a:spLocks noChangeShapeType="1"/>
          </p:cNvSpPr>
          <p:nvPr/>
        </p:nvSpPr>
        <p:spPr bwMode="auto">
          <a:xfrm flipH="1">
            <a:off x="3894998" y="3400028"/>
            <a:ext cx="4762" cy="390525"/>
          </a:xfrm>
          <a:prstGeom prst="line">
            <a:avLst/>
          </a:prstGeom>
          <a:noFill/>
          <a:ln w="25560">
            <a:solidFill>
              <a:srgbClr val="FF0000"/>
            </a:solidFill>
            <a:miter lim="800000"/>
            <a:headEnd/>
            <a:tailEnd/>
          </a:ln>
          <a:effectLst>
            <a:outerShdw dist="20160" dir="5400000" algn="ctr" rotWithShape="0">
              <a:srgbClr val="000000">
                <a:alpha val="38034"/>
              </a:srgbClr>
            </a:outerShdw>
          </a:effectLst>
          <a:extLst>
            <a:ext uri="{909E8E84-426E-40DD-AFC4-6F175D3DCCD1}">
              <a14:hiddenFill xmlns:a14="http://schemas.microsoft.com/office/drawing/2010/main">
                <a:noFill/>
              </a14:hiddenFill>
            </a:ext>
          </a:extLst>
        </p:spPr>
        <p:txBody>
          <a:bodyPr/>
          <a:lstStyle/>
          <a:p>
            <a:endParaRPr lang="sr-Latn-RS"/>
          </a:p>
        </p:txBody>
      </p:sp>
      <p:sp>
        <p:nvSpPr>
          <p:cNvPr id="27" name="AutoShape 60"/>
          <p:cNvSpPr>
            <a:spLocks/>
          </p:cNvSpPr>
          <p:nvPr/>
        </p:nvSpPr>
        <p:spPr bwMode="auto">
          <a:xfrm rot="16200000">
            <a:off x="3372710" y="2877741"/>
            <a:ext cx="438150" cy="3048000"/>
          </a:xfrm>
          <a:prstGeom prst="leftBrace">
            <a:avLst>
              <a:gd name="adj1" fmla="val 8341"/>
              <a:gd name="adj2" fmla="val 50741"/>
            </a:avLst>
          </a:prstGeom>
          <a:noFill/>
          <a:ln w="25560">
            <a:solidFill>
              <a:srgbClr val="F41A1A"/>
            </a:solidFill>
            <a:miter lim="800000"/>
            <a:headEnd/>
            <a:tailEnd/>
          </a:ln>
          <a:effectLst>
            <a:outerShdw dist="20160" dir="5400000" algn="ctr" rotWithShape="0">
              <a:srgbClr val="000000">
                <a:alpha val="38034"/>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sr-Latn-RS"/>
          </a:p>
        </p:txBody>
      </p:sp>
      <p:sp>
        <p:nvSpPr>
          <p:cNvPr id="28" name="Text Box 61"/>
          <p:cNvSpPr txBox="1">
            <a:spLocks noChangeArrowheads="1"/>
          </p:cNvSpPr>
          <p:nvPr/>
        </p:nvSpPr>
        <p:spPr bwMode="auto">
          <a:xfrm>
            <a:off x="1891573" y="3823891"/>
            <a:ext cx="66008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9pPr>
          </a:lstStyle>
          <a:p>
            <a:pPr>
              <a:buClrTx/>
              <a:buFontTx/>
              <a:buNone/>
            </a:pPr>
            <a:r>
              <a:rPr lang="sr-Cyrl-CS">
                <a:cs typeface="Arial" panose="020B0604020202020204" pitchFamily="34" charset="0"/>
              </a:rPr>
              <a:t>0        1        2       3        4       5        6        7       8        9      10</a:t>
            </a:r>
          </a:p>
        </p:txBody>
      </p:sp>
      <p:sp>
        <p:nvSpPr>
          <p:cNvPr id="29" name="Text Box 62"/>
          <p:cNvSpPr txBox="1">
            <a:spLocks noChangeArrowheads="1"/>
          </p:cNvSpPr>
          <p:nvPr/>
        </p:nvSpPr>
        <p:spPr bwMode="auto">
          <a:xfrm>
            <a:off x="2305910" y="4668441"/>
            <a:ext cx="2652713"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9pPr>
          </a:lstStyle>
          <a:p>
            <a:pPr algn="ctr">
              <a:buClrTx/>
              <a:buFontTx/>
              <a:buNone/>
            </a:pPr>
            <a:r>
              <a:rPr lang="sr-Cyrl-CS">
                <a:cs typeface="Arial" panose="020B0604020202020204" pitchFamily="34" charset="0"/>
              </a:rPr>
              <a:t>Највећа шанса за преживаљавање код срчаног застоја</a:t>
            </a:r>
          </a:p>
        </p:txBody>
      </p:sp>
      <p:sp>
        <p:nvSpPr>
          <p:cNvPr id="30" name="AutoShape 63"/>
          <p:cNvSpPr>
            <a:spLocks noChangeArrowheads="1"/>
          </p:cNvSpPr>
          <p:nvPr/>
        </p:nvSpPr>
        <p:spPr bwMode="auto">
          <a:xfrm>
            <a:off x="5117373" y="4770041"/>
            <a:ext cx="777875" cy="406400"/>
          </a:xfrm>
          <a:prstGeom prst="rightArrow">
            <a:avLst>
              <a:gd name="adj1" fmla="val 50000"/>
              <a:gd name="adj2" fmla="val 49996"/>
            </a:avLst>
          </a:prstGeom>
          <a:gradFill rotWithShape="0">
            <a:gsLst>
              <a:gs pos="0">
                <a:srgbClr val="9BC1FF"/>
              </a:gs>
              <a:gs pos="100000">
                <a:srgbClr val="3F80CD"/>
              </a:gs>
            </a:gsLst>
            <a:lin ang="16200000" scaled="1"/>
          </a:gradFill>
          <a:ln w="9360">
            <a:solidFill>
              <a:srgbClr val="4A7EBB"/>
            </a:solidFill>
            <a:miter lim="800000"/>
            <a:headEnd/>
            <a:tailEnd/>
          </a:ln>
          <a:effectLst>
            <a:outerShdw dist="23040" dir="5400000" algn="ctr" rotWithShape="0">
              <a:srgbClr val="000000">
                <a:alpha val="35036"/>
              </a:srgbClr>
            </a:outerShdw>
          </a:effectLst>
        </p:spPr>
        <p:txBody>
          <a:bodyPr wrap="none" anchor="ctr"/>
          <a:lstStyle/>
          <a:p>
            <a:endParaRPr lang="sr-Latn-RS"/>
          </a:p>
        </p:txBody>
      </p:sp>
      <p:sp>
        <p:nvSpPr>
          <p:cNvPr id="31" name="Text Box 64"/>
          <p:cNvSpPr txBox="1">
            <a:spLocks noChangeArrowheads="1"/>
          </p:cNvSpPr>
          <p:nvPr/>
        </p:nvSpPr>
        <p:spPr bwMode="auto">
          <a:xfrm>
            <a:off x="5912710" y="4581128"/>
            <a:ext cx="2652713"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9pPr>
          </a:lstStyle>
          <a:p>
            <a:pPr algn="ctr">
              <a:buClrTx/>
              <a:buFontTx/>
              <a:buNone/>
            </a:pPr>
            <a:r>
              <a:rPr lang="sr-Cyrl-CS">
                <a:cs typeface="Arial" panose="020B0604020202020204" pitchFamily="34" charset="0"/>
              </a:rPr>
              <a:t>Сваког наредног минута могућност преживљавања се смањује за 10%</a:t>
            </a:r>
          </a:p>
        </p:txBody>
      </p:sp>
      <p:sp>
        <p:nvSpPr>
          <p:cNvPr id="32" name="Text Box 65"/>
          <p:cNvSpPr txBox="1">
            <a:spLocks noChangeArrowheads="1"/>
          </p:cNvSpPr>
          <p:nvPr/>
        </p:nvSpPr>
        <p:spPr bwMode="auto">
          <a:xfrm>
            <a:off x="1515335" y="3425428"/>
            <a:ext cx="5032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9pPr>
          </a:lstStyle>
          <a:p>
            <a:pPr>
              <a:buClrTx/>
              <a:buFontTx/>
              <a:buNone/>
            </a:pPr>
            <a:r>
              <a:rPr lang="sr-Cyrl-CS" sz="1200">
                <a:cs typeface="Arial" panose="020B0604020202020204" pitchFamily="34" charset="0"/>
              </a:rPr>
              <a:t>мин</a:t>
            </a:r>
          </a:p>
        </p:txBody>
      </p:sp>
      <p:pic>
        <p:nvPicPr>
          <p:cNvPr id="33" name="Picture 66"/>
          <p:cNvPicPr>
            <a:picLocks noChangeAspect="1" noChangeArrowheads="1"/>
          </p:cNvPicPr>
          <p:nvPr/>
        </p:nvPicPr>
        <p:blipFill>
          <a:blip r:embed="rId2" cstate="print">
            <a:extLst>
              <a:ext uri="{28A0092B-C50C-407E-A947-70E740481C1C}">
                <a14:useLocalDpi xmlns:a14="http://schemas.microsoft.com/office/drawing/2010/main" val="0"/>
              </a:ext>
            </a:extLst>
          </a:blip>
          <a:srcRect l="20668" r="21982"/>
          <a:stretch>
            <a:fillRect/>
          </a:stretch>
        </p:blipFill>
        <p:spPr bwMode="auto">
          <a:xfrm>
            <a:off x="375510" y="2806303"/>
            <a:ext cx="1185863" cy="1552575"/>
          </a:xfrm>
          <a:prstGeom prst="rect">
            <a:avLst/>
          </a:prstGeom>
          <a:noFill/>
          <a:ln>
            <a:noFill/>
          </a:ln>
          <a:effectLst/>
          <a:extLst>
            <a:ext uri="{909E8E84-426E-40DD-AFC4-6F175D3DCCD1}">
              <a14:hiddenFill xmlns:a14="http://schemas.microsoft.com/office/drawing/2010/main">
                <a:blipFill dpi="0" rotWithShape="0">
                  <a:blip/>
                  <a:srcRect l="20668" r="2198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 name="Text Box 67"/>
          <p:cNvSpPr txBox="1">
            <a:spLocks noChangeArrowheads="1"/>
          </p:cNvSpPr>
          <p:nvPr/>
        </p:nvSpPr>
        <p:spPr bwMode="auto">
          <a:xfrm>
            <a:off x="1142273" y="2066528"/>
            <a:ext cx="702151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9pPr>
          </a:lstStyle>
          <a:p>
            <a:pPr algn="ctr">
              <a:buClrTx/>
              <a:buFontTx/>
              <a:buNone/>
            </a:pPr>
            <a:r>
              <a:rPr lang="sr-Cyrl-CS">
                <a:cs typeface="Arial" panose="020B0604020202020204" pitchFamily="34" charset="0"/>
              </a:rPr>
              <a:t>Време започињања оживљавања је од кључног значаја !</a:t>
            </a:r>
          </a:p>
        </p:txBody>
      </p:sp>
      <p:sp>
        <p:nvSpPr>
          <p:cNvPr id="5" name="Content Placeholder 4"/>
          <p:cNvSpPr>
            <a:spLocks noGrp="1"/>
          </p:cNvSpPr>
          <p:nvPr>
            <p:ph idx="1"/>
          </p:nvPr>
        </p:nvSpPr>
        <p:spPr>
          <a:xfrm>
            <a:off x="426310" y="1895078"/>
            <a:ext cx="8229600" cy="4525963"/>
          </a:xfrm>
        </p:spPr>
        <p:txBody>
          <a:bodyPr/>
          <a:lstStyle/>
          <a:p>
            <a:endParaRPr lang="sr-Latn-RS" dirty="0"/>
          </a:p>
        </p:txBody>
      </p:sp>
      <p:sp>
        <p:nvSpPr>
          <p:cNvPr id="2" name="Trapezoid 1">
            <a:extLst>
              <a:ext uri="{FF2B5EF4-FFF2-40B4-BE49-F238E27FC236}">
                <a16:creationId xmlns="" xmlns:a16="http://schemas.microsoft.com/office/drawing/2014/main" id="{81CD8E04-5954-42FF-92D0-494E370092BB}"/>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1822518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0" y="6453336"/>
            <a:ext cx="9144000" cy="404664"/>
          </a:xfrm>
          <a:prstGeom prst="rect">
            <a:avLst/>
          </a:prstGeom>
          <a:solidFill>
            <a:srgbClr val="0070C0"/>
          </a:solidFill>
        </p:spPr>
        <p:txBody>
          <a:bodyPr vert="horz" lIns="91440" tIns="45720" rIns="91440" bIns="45720" rtlCol="0" anchor="ctr">
            <a:normAutofit fontScale="55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sr-Latn-RS" sz="4400" b="1" i="0" u="none" strike="noStrike" kern="1200" cap="none" spc="0" normalizeH="0" baseline="0" noProof="0" dirty="0">
                <a:ln>
                  <a:noFill/>
                </a:ln>
                <a:solidFill>
                  <a:srgbClr val="FF0000"/>
                </a:solidFill>
                <a:effectLst/>
                <a:uLnTx/>
                <a:uFillTx/>
                <a:latin typeface="+mj-lt"/>
                <a:ea typeface="+mj-ea"/>
                <a:cs typeface="+mj-cs"/>
              </a:rPr>
              <a:t>#</a:t>
            </a:r>
            <a:r>
              <a:rPr lang="en-US" sz="4400" b="1" noProof="0" dirty="0" err="1">
                <a:solidFill>
                  <a:srgbClr val="FF0000"/>
                </a:solidFill>
                <a:latin typeface="+mj-lt"/>
                <a:ea typeface="+mj-ea"/>
                <a:cs typeface="+mj-cs"/>
              </a:rPr>
              <a:t>SePPCrew</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9" name="Picture 3" descr="C:\Users\Sekcija prve pomoci\Desktop\PoloMajica_priprema (1)_pages-to-jpg-0001.jpg"/>
          <p:cNvPicPr>
            <a:picLocks noChangeAspect="1" noChangeArrowheads="1"/>
          </p:cNvPicPr>
          <p:nvPr/>
        </p:nvPicPr>
        <p:blipFill>
          <a:blip r:embed="rId2" cstate="print"/>
          <a:srcRect/>
          <a:stretch>
            <a:fillRect/>
          </a:stretch>
        </p:blipFill>
        <p:spPr bwMode="auto">
          <a:xfrm>
            <a:off x="0" y="188640"/>
            <a:ext cx="1584175" cy="1633526"/>
          </a:xfrm>
          <a:prstGeom prst="rect">
            <a:avLst/>
          </a:prstGeom>
          <a:noFill/>
        </p:spPr>
      </p:pic>
      <p:sp>
        <p:nvSpPr>
          <p:cNvPr id="10" name="Title 2"/>
          <p:cNvSpPr txBox="1">
            <a:spLocks/>
          </p:cNvSpPr>
          <p:nvPr/>
        </p:nvSpPr>
        <p:spPr>
          <a:xfrm>
            <a:off x="1547664" y="404664"/>
            <a:ext cx="7596336" cy="504056"/>
          </a:xfrm>
          <a:prstGeom prst="rect">
            <a:avLst/>
          </a:prstGeom>
          <a:solidFill>
            <a:srgbClr val="0070C0"/>
          </a:solidFill>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r-Latn-RS" sz="4400" b="1" dirty="0">
                <a:solidFill>
                  <a:schemeClr val="bg1"/>
                </a:solidFill>
                <a:latin typeface="+mj-lt"/>
                <a:ea typeface="+mj-ea"/>
                <a:cs typeface="+mj-cs"/>
              </a:rPr>
              <a:t>POZVATI HITNU POMOĆ</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11" name="Rectangle 61"/>
          <p:cNvSpPr>
            <a:spLocks noChangeArrowheads="1"/>
          </p:cNvSpPr>
          <p:nvPr/>
        </p:nvSpPr>
        <p:spPr bwMode="auto">
          <a:xfrm>
            <a:off x="4716016" y="1268760"/>
            <a:ext cx="3962400" cy="533400"/>
          </a:xfrm>
          <a:prstGeom prst="rect">
            <a:avLst/>
          </a:prstGeom>
          <a:solidFill>
            <a:schemeClr val="accent1">
              <a:lumMod val="40000"/>
              <a:lumOff val="60000"/>
            </a:schemeClr>
          </a:solidFill>
          <a:ln w="9525">
            <a:noFill/>
            <a:miter lim="800000"/>
            <a:headEnd/>
            <a:tailEnd/>
          </a:ln>
        </p:spPr>
        <p:txBody>
          <a:bodyPr wrap="none" anchor="ctr"/>
          <a:lstStyle/>
          <a:p>
            <a:pPr lvl="2" algn="ctr"/>
            <a:r>
              <a:rPr lang="sr-Latn-RS" dirty="0">
                <a:solidFill>
                  <a:schemeClr val="bg1"/>
                </a:solidFill>
              </a:rPr>
              <a:t>MERE BEZBEDNOSTI		</a:t>
            </a:r>
            <a:endParaRPr lang="en-US" dirty="0">
              <a:solidFill>
                <a:schemeClr val="bg1"/>
              </a:solidFill>
            </a:endParaRPr>
          </a:p>
        </p:txBody>
      </p:sp>
      <p:sp>
        <p:nvSpPr>
          <p:cNvPr id="12" name="Rectangle 65"/>
          <p:cNvSpPr>
            <a:spLocks noChangeArrowheads="1"/>
          </p:cNvSpPr>
          <p:nvPr/>
        </p:nvSpPr>
        <p:spPr bwMode="auto">
          <a:xfrm>
            <a:off x="4716016" y="1916832"/>
            <a:ext cx="3962400" cy="533400"/>
          </a:xfrm>
          <a:prstGeom prst="rect">
            <a:avLst/>
          </a:prstGeom>
          <a:solidFill>
            <a:schemeClr val="accent1">
              <a:lumMod val="40000"/>
              <a:lumOff val="60000"/>
            </a:schemeClr>
          </a:solidFill>
          <a:ln w="9525">
            <a:noFill/>
            <a:miter lim="800000"/>
            <a:headEnd/>
            <a:tailEnd/>
          </a:ln>
        </p:spPr>
        <p:txBody>
          <a:bodyPr wrap="none" anchor="ctr"/>
          <a:lstStyle/>
          <a:p>
            <a:pPr algn="ctr"/>
            <a:r>
              <a:rPr lang="sr-Latn-RS" dirty="0">
                <a:solidFill>
                  <a:schemeClr val="bg1"/>
                </a:solidFill>
              </a:rPr>
              <a:t>PROCENITI STANJE SVESTI</a:t>
            </a:r>
            <a:endParaRPr lang="en-US" dirty="0">
              <a:solidFill>
                <a:schemeClr val="bg1"/>
              </a:solidFill>
            </a:endParaRPr>
          </a:p>
        </p:txBody>
      </p:sp>
      <p:sp>
        <p:nvSpPr>
          <p:cNvPr id="13" name="Rectangle 66"/>
          <p:cNvSpPr>
            <a:spLocks noChangeArrowheads="1"/>
          </p:cNvSpPr>
          <p:nvPr/>
        </p:nvSpPr>
        <p:spPr bwMode="auto">
          <a:xfrm>
            <a:off x="4716016" y="2564904"/>
            <a:ext cx="3962400" cy="533400"/>
          </a:xfrm>
          <a:prstGeom prst="rect">
            <a:avLst/>
          </a:prstGeom>
          <a:solidFill>
            <a:schemeClr val="accent1">
              <a:lumMod val="40000"/>
              <a:lumOff val="60000"/>
            </a:schemeClr>
          </a:solidFill>
          <a:ln w="9525">
            <a:noFill/>
            <a:miter lim="800000"/>
            <a:headEnd/>
            <a:tailEnd/>
          </a:ln>
        </p:spPr>
        <p:txBody>
          <a:bodyPr wrap="none" anchor="ctr"/>
          <a:lstStyle/>
          <a:p>
            <a:pPr algn="ctr"/>
            <a:r>
              <a:rPr lang="sr-Latn-RS" dirty="0">
                <a:solidFill>
                  <a:schemeClr val="bg1"/>
                </a:solidFill>
              </a:rPr>
              <a:t>OTVORITI DISAJNI PUT</a:t>
            </a:r>
            <a:endParaRPr lang="en-US" dirty="0">
              <a:solidFill>
                <a:schemeClr val="bg1"/>
              </a:solidFill>
            </a:endParaRPr>
          </a:p>
        </p:txBody>
      </p:sp>
      <p:sp>
        <p:nvSpPr>
          <p:cNvPr id="14" name="Rectangle 67"/>
          <p:cNvSpPr>
            <a:spLocks noChangeArrowheads="1"/>
          </p:cNvSpPr>
          <p:nvPr/>
        </p:nvSpPr>
        <p:spPr bwMode="auto">
          <a:xfrm>
            <a:off x="4716016" y="3212976"/>
            <a:ext cx="3962400" cy="533400"/>
          </a:xfrm>
          <a:prstGeom prst="rect">
            <a:avLst/>
          </a:prstGeom>
          <a:solidFill>
            <a:schemeClr val="accent1">
              <a:lumMod val="40000"/>
              <a:lumOff val="60000"/>
            </a:schemeClr>
          </a:solidFill>
          <a:ln w="9525">
            <a:noFill/>
            <a:miter lim="800000"/>
            <a:headEnd/>
            <a:tailEnd/>
          </a:ln>
        </p:spPr>
        <p:txBody>
          <a:bodyPr wrap="none" anchor="ctr"/>
          <a:lstStyle/>
          <a:p>
            <a:pPr algn="ctr"/>
            <a:r>
              <a:rPr lang="sr-Latn-RS" dirty="0">
                <a:solidFill>
                  <a:schemeClr val="bg1"/>
                </a:solidFill>
              </a:rPr>
              <a:t>PROVERITI DISANJE</a:t>
            </a:r>
            <a:endParaRPr lang="en-US" dirty="0">
              <a:solidFill>
                <a:schemeClr val="bg1"/>
              </a:solidFill>
            </a:endParaRPr>
          </a:p>
        </p:txBody>
      </p:sp>
      <p:sp>
        <p:nvSpPr>
          <p:cNvPr id="15" name="Rectangle 68"/>
          <p:cNvSpPr>
            <a:spLocks noChangeArrowheads="1"/>
          </p:cNvSpPr>
          <p:nvPr/>
        </p:nvSpPr>
        <p:spPr bwMode="auto">
          <a:xfrm>
            <a:off x="4716016" y="4509120"/>
            <a:ext cx="3962400" cy="533400"/>
          </a:xfrm>
          <a:prstGeom prst="rect">
            <a:avLst/>
          </a:prstGeom>
          <a:solidFill>
            <a:schemeClr val="accent1">
              <a:lumMod val="40000"/>
              <a:lumOff val="60000"/>
            </a:schemeClr>
          </a:solidFill>
          <a:ln w="9525">
            <a:noFill/>
            <a:miter lim="800000"/>
            <a:headEnd/>
            <a:tailEnd/>
          </a:ln>
        </p:spPr>
        <p:txBody>
          <a:bodyPr wrap="none" anchor="ctr"/>
          <a:lstStyle/>
          <a:p>
            <a:pPr algn="ctr"/>
            <a:r>
              <a:rPr lang="sr-Latn-RS" dirty="0">
                <a:solidFill>
                  <a:schemeClr val="bg1"/>
                </a:solidFill>
              </a:rPr>
              <a:t>30 GRUDNIH KOMPRESIJA</a:t>
            </a:r>
            <a:endParaRPr lang="en-US" dirty="0">
              <a:solidFill>
                <a:schemeClr val="bg1"/>
              </a:solidFill>
            </a:endParaRPr>
          </a:p>
        </p:txBody>
      </p:sp>
      <p:sp>
        <p:nvSpPr>
          <p:cNvPr id="16" name="Rectangle 67"/>
          <p:cNvSpPr>
            <a:spLocks noChangeArrowheads="1"/>
          </p:cNvSpPr>
          <p:nvPr/>
        </p:nvSpPr>
        <p:spPr bwMode="auto">
          <a:xfrm>
            <a:off x="4716016" y="3861048"/>
            <a:ext cx="3962400" cy="533400"/>
          </a:xfrm>
          <a:prstGeom prst="rect">
            <a:avLst/>
          </a:prstGeom>
          <a:solidFill>
            <a:schemeClr val="tx2"/>
          </a:solidFill>
          <a:ln w="9525">
            <a:noFill/>
            <a:miter lim="800000"/>
            <a:headEnd/>
            <a:tailEnd/>
          </a:ln>
        </p:spPr>
        <p:txBody>
          <a:bodyPr wrap="none" anchor="ctr"/>
          <a:lstStyle/>
          <a:p>
            <a:pPr algn="ctr"/>
            <a:r>
              <a:rPr lang="sr-Latn-RS" dirty="0">
                <a:solidFill>
                  <a:schemeClr val="bg1"/>
                </a:solidFill>
              </a:rPr>
              <a:t>POZVATI 194</a:t>
            </a:r>
            <a:endParaRPr lang="en-US" dirty="0">
              <a:solidFill>
                <a:schemeClr val="bg1"/>
              </a:solidFill>
            </a:endParaRPr>
          </a:p>
        </p:txBody>
      </p:sp>
      <p:sp>
        <p:nvSpPr>
          <p:cNvPr id="17" name="Rectangle 68"/>
          <p:cNvSpPr>
            <a:spLocks noChangeArrowheads="1"/>
          </p:cNvSpPr>
          <p:nvPr/>
        </p:nvSpPr>
        <p:spPr bwMode="auto">
          <a:xfrm>
            <a:off x="4716016" y="5157192"/>
            <a:ext cx="3962400" cy="533400"/>
          </a:xfrm>
          <a:prstGeom prst="rect">
            <a:avLst/>
          </a:prstGeom>
          <a:solidFill>
            <a:schemeClr val="accent1">
              <a:lumMod val="40000"/>
              <a:lumOff val="60000"/>
            </a:schemeClr>
          </a:solidFill>
          <a:ln w="9525">
            <a:noFill/>
            <a:miter lim="800000"/>
            <a:headEnd/>
            <a:tailEnd/>
          </a:ln>
        </p:spPr>
        <p:txBody>
          <a:bodyPr wrap="none" anchor="ctr"/>
          <a:lstStyle/>
          <a:p>
            <a:pPr algn="ctr"/>
            <a:r>
              <a:rPr lang="sr-Latn-RS" dirty="0">
                <a:solidFill>
                  <a:schemeClr val="bg1"/>
                </a:solidFill>
              </a:rPr>
              <a:t>2 INSUFLACIJE</a:t>
            </a:r>
            <a:endParaRPr lang="en-US" dirty="0">
              <a:solidFill>
                <a:schemeClr val="bg1"/>
              </a:solidFill>
            </a:endParaRPr>
          </a:p>
        </p:txBody>
      </p:sp>
      <p:pic>
        <p:nvPicPr>
          <p:cNvPr id="19" name="Picture 50"/>
          <p:cNvPicPr>
            <a:picLocks noChangeAspect="1" noChangeArrowheads="1"/>
          </p:cNvPicPr>
          <p:nvPr/>
        </p:nvPicPr>
        <p:blipFill>
          <a:blip r:embed="rId3" cstate="print"/>
          <a:srcRect/>
          <a:stretch>
            <a:fillRect/>
          </a:stretch>
        </p:blipFill>
        <p:spPr bwMode="auto">
          <a:xfrm>
            <a:off x="323528" y="1916832"/>
            <a:ext cx="3901951" cy="3390320"/>
          </a:xfrm>
          <a:prstGeom prst="rect">
            <a:avLst/>
          </a:prstGeom>
          <a:noFill/>
          <a:ln w="9525">
            <a:noFill/>
            <a:miter lim="800000"/>
            <a:headEnd/>
            <a:tailEnd/>
          </a:ln>
        </p:spPr>
      </p:pic>
    </p:spTree>
    <p:extLst>
      <p:ext uri="{BB962C8B-B14F-4D97-AF65-F5344CB8AC3E}">
        <p14:creationId xmlns:p14="http://schemas.microsoft.com/office/powerpoint/2010/main" val="83383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0" y="6453336"/>
            <a:ext cx="9144000" cy="404664"/>
          </a:xfrm>
          <a:prstGeom prst="rect">
            <a:avLst/>
          </a:prstGeom>
          <a:solidFill>
            <a:srgbClr val="0070C0"/>
          </a:solidFill>
        </p:spPr>
        <p:txBody>
          <a:bodyPr vert="horz" lIns="91440" tIns="45720" rIns="91440" bIns="45720" rtlCol="0" anchor="ctr">
            <a:normAutofit fontScale="55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sr-Latn-RS" sz="4400" b="1" i="0" u="none" strike="noStrike" kern="1200" cap="none" spc="0" normalizeH="0" baseline="0" noProof="0" dirty="0">
                <a:ln>
                  <a:noFill/>
                </a:ln>
                <a:solidFill>
                  <a:srgbClr val="FF0000"/>
                </a:solidFill>
                <a:effectLst/>
                <a:uLnTx/>
                <a:uFillTx/>
                <a:latin typeface="+mj-lt"/>
                <a:ea typeface="+mj-ea"/>
                <a:cs typeface="+mj-cs"/>
              </a:rPr>
              <a:t>#</a:t>
            </a:r>
            <a:r>
              <a:rPr lang="en-US" sz="4400" b="1" noProof="0" dirty="0" err="1">
                <a:solidFill>
                  <a:srgbClr val="FF0000"/>
                </a:solidFill>
                <a:latin typeface="+mj-lt"/>
                <a:ea typeface="+mj-ea"/>
                <a:cs typeface="+mj-cs"/>
              </a:rPr>
              <a:t>SePPCrew</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9" name="Picture 3" descr="C:\Users\Sekcija prve pomoci\Desktop\PoloMajica_priprema (1)_pages-to-jpg-0001.jpg"/>
          <p:cNvPicPr>
            <a:picLocks noChangeAspect="1" noChangeArrowheads="1"/>
          </p:cNvPicPr>
          <p:nvPr/>
        </p:nvPicPr>
        <p:blipFill>
          <a:blip r:embed="rId2" cstate="print"/>
          <a:srcRect/>
          <a:stretch>
            <a:fillRect/>
          </a:stretch>
        </p:blipFill>
        <p:spPr bwMode="auto">
          <a:xfrm>
            <a:off x="0" y="188640"/>
            <a:ext cx="1584175" cy="1633526"/>
          </a:xfrm>
          <a:prstGeom prst="rect">
            <a:avLst/>
          </a:prstGeom>
          <a:noFill/>
        </p:spPr>
      </p:pic>
      <p:sp>
        <p:nvSpPr>
          <p:cNvPr id="10" name="Title 2"/>
          <p:cNvSpPr txBox="1">
            <a:spLocks/>
          </p:cNvSpPr>
          <p:nvPr/>
        </p:nvSpPr>
        <p:spPr>
          <a:xfrm>
            <a:off x="1547664" y="404664"/>
            <a:ext cx="7596336" cy="504056"/>
          </a:xfrm>
          <a:prstGeom prst="rect">
            <a:avLst/>
          </a:prstGeom>
          <a:solidFill>
            <a:srgbClr val="0070C0"/>
          </a:solidFill>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r-Latn-RS" sz="4400" b="1" dirty="0">
                <a:solidFill>
                  <a:schemeClr val="bg1"/>
                </a:solidFill>
                <a:latin typeface="+mj-lt"/>
                <a:ea typeface="+mj-ea"/>
                <a:cs typeface="+mj-cs"/>
              </a:rPr>
              <a:t>GRUDNE KOMPRESIJE</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11" name="Rectangle 61"/>
          <p:cNvSpPr>
            <a:spLocks noChangeArrowheads="1"/>
          </p:cNvSpPr>
          <p:nvPr/>
        </p:nvSpPr>
        <p:spPr bwMode="auto">
          <a:xfrm>
            <a:off x="4716016" y="1268760"/>
            <a:ext cx="3962400" cy="533400"/>
          </a:xfrm>
          <a:prstGeom prst="rect">
            <a:avLst/>
          </a:prstGeom>
          <a:solidFill>
            <a:schemeClr val="accent1">
              <a:lumMod val="40000"/>
              <a:lumOff val="60000"/>
            </a:schemeClr>
          </a:solidFill>
          <a:ln w="9525">
            <a:noFill/>
            <a:miter lim="800000"/>
            <a:headEnd/>
            <a:tailEnd/>
          </a:ln>
        </p:spPr>
        <p:txBody>
          <a:bodyPr wrap="none" anchor="ctr"/>
          <a:lstStyle/>
          <a:p>
            <a:pPr lvl="2" algn="ctr"/>
            <a:r>
              <a:rPr lang="sr-Latn-RS" dirty="0">
                <a:solidFill>
                  <a:schemeClr val="bg1"/>
                </a:solidFill>
              </a:rPr>
              <a:t>MERE BEZBEDNOSTI		</a:t>
            </a:r>
            <a:endParaRPr lang="en-US" dirty="0">
              <a:solidFill>
                <a:schemeClr val="bg1"/>
              </a:solidFill>
            </a:endParaRPr>
          </a:p>
        </p:txBody>
      </p:sp>
      <p:sp>
        <p:nvSpPr>
          <p:cNvPr id="12" name="Rectangle 65"/>
          <p:cNvSpPr>
            <a:spLocks noChangeArrowheads="1"/>
          </p:cNvSpPr>
          <p:nvPr/>
        </p:nvSpPr>
        <p:spPr bwMode="auto">
          <a:xfrm>
            <a:off x="4716016" y="1916832"/>
            <a:ext cx="3962400" cy="533400"/>
          </a:xfrm>
          <a:prstGeom prst="rect">
            <a:avLst/>
          </a:prstGeom>
          <a:solidFill>
            <a:schemeClr val="accent1">
              <a:lumMod val="40000"/>
              <a:lumOff val="60000"/>
            </a:schemeClr>
          </a:solidFill>
          <a:ln w="9525">
            <a:noFill/>
            <a:miter lim="800000"/>
            <a:headEnd/>
            <a:tailEnd/>
          </a:ln>
        </p:spPr>
        <p:txBody>
          <a:bodyPr wrap="none" anchor="ctr"/>
          <a:lstStyle/>
          <a:p>
            <a:pPr algn="ctr"/>
            <a:r>
              <a:rPr lang="sr-Latn-RS" dirty="0">
                <a:solidFill>
                  <a:schemeClr val="bg1"/>
                </a:solidFill>
              </a:rPr>
              <a:t>PROCENITI STANJE SVESTI</a:t>
            </a:r>
            <a:endParaRPr lang="en-US" dirty="0">
              <a:solidFill>
                <a:schemeClr val="bg1"/>
              </a:solidFill>
            </a:endParaRPr>
          </a:p>
        </p:txBody>
      </p:sp>
      <p:sp>
        <p:nvSpPr>
          <p:cNvPr id="13" name="Rectangle 66"/>
          <p:cNvSpPr>
            <a:spLocks noChangeArrowheads="1"/>
          </p:cNvSpPr>
          <p:nvPr/>
        </p:nvSpPr>
        <p:spPr bwMode="auto">
          <a:xfrm>
            <a:off x="4716016" y="2564904"/>
            <a:ext cx="3962400" cy="533400"/>
          </a:xfrm>
          <a:prstGeom prst="rect">
            <a:avLst/>
          </a:prstGeom>
          <a:solidFill>
            <a:schemeClr val="accent1">
              <a:lumMod val="40000"/>
              <a:lumOff val="60000"/>
            </a:schemeClr>
          </a:solidFill>
          <a:ln w="9525">
            <a:noFill/>
            <a:miter lim="800000"/>
            <a:headEnd/>
            <a:tailEnd/>
          </a:ln>
        </p:spPr>
        <p:txBody>
          <a:bodyPr wrap="none" anchor="ctr"/>
          <a:lstStyle/>
          <a:p>
            <a:pPr algn="ctr"/>
            <a:r>
              <a:rPr lang="sr-Latn-RS" dirty="0">
                <a:solidFill>
                  <a:schemeClr val="bg1"/>
                </a:solidFill>
              </a:rPr>
              <a:t>OTVORITI DISAJNI PUT</a:t>
            </a:r>
            <a:endParaRPr lang="en-US" dirty="0">
              <a:solidFill>
                <a:schemeClr val="bg1"/>
              </a:solidFill>
            </a:endParaRPr>
          </a:p>
        </p:txBody>
      </p:sp>
      <p:sp>
        <p:nvSpPr>
          <p:cNvPr id="14" name="Rectangle 67"/>
          <p:cNvSpPr>
            <a:spLocks noChangeArrowheads="1"/>
          </p:cNvSpPr>
          <p:nvPr/>
        </p:nvSpPr>
        <p:spPr bwMode="auto">
          <a:xfrm>
            <a:off x="4716016" y="3212976"/>
            <a:ext cx="3962400" cy="533400"/>
          </a:xfrm>
          <a:prstGeom prst="rect">
            <a:avLst/>
          </a:prstGeom>
          <a:solidFill>
            <a:schemeClr val="accent1">
              <a:lumMod val="40000"/>
              <a:lumOff val="60000"/>
            </a:schemeClr>
          </a:solidFill>
          <a:ln w="9525">
            <a:noFill/>
            <a:miter lim="800000"/>
            <a:headEnd/>
            <a:tailEnd/>
          </a:ln>
        </p:spPr>
        <p:txBody>
          <a:bodyPr wrap="none" anchor="ctr"/>
          <a:lstStyle/>
          <a:p>
            <a:pPr algn="ctr"/>
            <a:r>
              <a:rPr lang="sr-Latn-RS" dirty="0">
                <a:solidFill>
                  <a:schemeClr val="bg1"/>
                </a:solidFill>
              </a:rPr>
              <a:t>PROVERITI DISANJE</a:t>
            </a:r>
            <a:endParaRPr lang="en-US" dirty="0">
              <a:solidFill>
                <a:schemeClr val="bg1"/>
              </a:solidFill>
            </a:endParaRPr>
          </a:p>
        </p:txBody>
      </p:sp>
      <p:sp>
        <p:nvSpPr>
          <p:cNvPr id="15" name="Rectangle 68"/>
          <p:cNvSpPr>
            <a:spLocks noChangeArrowheads="1"/>
          </p:cNvSpPr>
          <p:nvPr/>
        </p:nvSpPr>
        <p:spPr bwMode="auto">
          <a:xfrm>
            <a:off x="4716016" y="4509120"/>
            <a:ext cx="3962400" cy="533400"/>
          </a:xfrm>
          <a:prstGeom prst="rect">
            <a:avLst/>
          </a:prstGeom>
          <a:solidFill>
            <a:schemeClr val="tx2"/>
          </a:solidFill>
          <a:ln w="9525">
            <a:noFill/>
            <a:miter lim="800000"/>
            <a:headEnd/>
            <a:tailEnd/>
          </a:ln>
        </p:spPr>
        <p:txBody>
          <a:bodyPr wrap="none" anchor="ctr"/>
          <a:lstStyle/>
          <a:p>
            <a:pPr algn="ctr"/>
            <a:r>
              <a:rPr lang="sr-Latn-RS" dirty="0">
                <a:solidFill>
                  <a:schemeClr val="bg1"/>
                </a:solidFill>
              </a:rPr>
              <a:t>30 GRUDNIH KOMPRESIJA</a:t>
            </a:r>
            <a:endParaRPr lang="en-US" dirty="0">
              <a:solidFill>
                <a:schemeClr val="bg1"/>
              </a:solidFill>
            </a:endParaRPr>
          </a:p>
        </p:txBody>
      </p:sp>
      <p:sp>
        <p:nvSpPr>
          <p:cNvPr id="16" name="Rectangle 67"/>
          <p:cNvSpPr>
            <a:spLocks noChangeArrowheads="1"/>
          </p:cNvSpPr>
          <p:nvPr/>
        </p:nvSpPr>
        <p:spPr bwMode="auto">
          <a:xfrm>
            <a:off x="4716016" y="3861048"/>
            <a:ext cx="3962400" cy="533400"/>
          </a:xfrm>
          <a:prstGeom prst="rect">
            <a:avLst/>
          </a:prstGeom>
          <a:solidFill>
            <a:schemeClr val="accent1">
              <a:lumMod val="40000"/>
              <a:lumOff val="60000"/>
            </a:schemeClr>
          </a:solidFill>
          <a:ln w="9525">
            <a:noFill/>
            <a:miter lim="800000"/>
            <a:headEnd/>
            <a:tailEnd/>
          </a:ln>
        </p:spPr>
        <p:txBody>
          <a:bodyPr wrap="none" anchor="ctr"/>
          <a:lstStyle/>
          <a:p>
            <a:pPr algn="ctr"/>
            <a:r>
              <a:rPr lang="sr-Latn-RS" dirty="0">
                <a:solidFill>
                  <a:schemeClr val="bg1"/>
                </a:solidFill>
              </a:rPr>
              <a:t>POZVATI 194</a:t>
            </a:r>
            <a:endParaRPr lang="en-US" dirty="0">
              <a:solidFill>
                <a:schemeClr val="bg1"/>
              </a:solidFill>
            </a:endParaRPr>
          </a:p>
        </p:txBody>
      </p:sp>
      <p:sp>
        <p:nvSpPr>
          <p:cNvPr id="17" name="Rectangle 68"/>
          <p:cNvSpPr>
            <a:spLocks noChangeArrowheads="1"/>
          </p:cNvSpPr>
          <p:nvPr/>
        </p:nvSpPr>
        <p:spPr bwMode="auto">
          <a:xfrm>
            <a:off x="4716016" y="5157192"/>
            <a:ext cx="3962400" cy="533400"/>
          </a:xfrm>
          <a:prstGeom prst="rect">
            <a:avLst/>
          </a:prstGeom>
          <a:solidFill>
            <a:schemeClr val="accent1">
              <a:lumMod val="40000"/>
              <a:lumOff val="60000"/>
            </a:schemeClr>
          </a:solidFill>
          <a:ln w="9525">
            <a:noFill/>
            <a:miter lim="800000"/>
            <a:headEnd/>
            <a:tailEnd/>
          </a:ln>
        </p:spPr>
        <p:txBody>
          <a:bodyPr wrap="none" anchor="ctr"/>
          <a:lstStyle/>
          <a:p>
            <a:pPr algn="ctr"/>
            <a:r>
              <a:rPr lang="sr-Latn-RS" dirty="0">
                <a:solidFill>
                  <a:schemeClr val="bg1"/>
                </a:solidFill>
              </a:rPr>
              <a:t>2 INSUFLACIJE</a:t>
            </a:r>
            <a:endParaRPr lang="en-US" dirty="0">
              <a:solidFill>
                <a:schemeClr val="bg1"/>
              </a:solidFill>
            </a:endParaRPr>
          </a:p>
        </p:txBody>
      </p:sp>
      <p:pic>
        <p:nvPicPr>
          <p:cNvPr id="18" name="Picture 56"/>
          <p:cNvPicPr>
            <a:picLocks noChangeAspect="1" noChangeArrowheads="1"/>
          </p:cNvPicPr>
          <p:nvPr/>
        </p:nvPicPr>
        <p:blipFill>
          <a:blip r:embed="rId3" cstate="print"/>
          <a:srcRect/>
          <a:stretch>
            <a:fillRect/>
          </a:stretch>
        </p:blipFill>
        <p:spPr bwMode="auto">
          <a:xfrm>
            <a:off x="1547664" y="1268760"/>
            <a:ext cx="2736304" cy="4203074"/>
          </a:xfrm>
          <a:prstGeom prst="rect">
            <a:avLst/>
          </a:prstGeom>
          <a:noFill/>
          <a:ln w="9525">
            <a:noFill/>
            <a:miter lim="800000"/>
            <a:headEnd/>
            <a:tailEnd/>
          </a:ln>
        </p:spPr>
      </p:pic>
    </p:spTree>
    <p:extLst>
      <p:ext uri="{BB962C8B-B14F-4D97-AF65-F5344CB8AC3E}">
        <p14:creationId xmlns:p14="http://schemas.microsoft.com/office/powerpoint/2010/main" val="134875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0" y="6453336"/>
            <a:ext cx="9144000" cy="404664"/>
          </a:xfrm>
          <a:prstGeom prst="rect">
            <a:avLst/>
          </a:prstGeom>
          <a:solidFill>
            <a:srgbClr val="0070C0"/>
          </a:solidFill>
        </p:spPr>
        <p:txBody>
          <a:bodyPr vert="horz" lIns="91440" tIns="45720" rIns="91440" bIns="45720" rtlCol="0" anchor="ctr">
            <a:normAutofit fontScale="55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sr-Latn-RS" sz="4400" b="1" i="0" u="none" strike="noStrike" kern="1200" cap="none" spc="0" normalizeH="0" baseline="0" noProof="0" dirty="0">
                <a:ln>
                  <a:noFill/>
                </a:ln>
                <a:solidFill>
                  <a:srgbClr val="FF0000"/>
                </a:solidFill>
                <a:effectLst/>
                <a:uLnTx/>
                <a:uFillTx/>
                <a:latin typeface="+mj-lt"/>
                <a:ea typeface="+mj-ea"/>
                <a:cs typeface="+mj-cs"/>
              </a:rPr>
              <a:t>#</a:t>
            </a:r>
            <a:r>
              <a:rPr lang="en-US" sz="4400" b="1" noProof="0" dirty="0" err="1">
                <a:solidFill>
                  <a:srgbClr val="FF0000"/>
                </a:solidFill>
                <a:latin typeface="+mj-lt"/>
                <a:ea typeface="+mj-ea"/>
                <a:cs typeface="+mj-cs"/>
              </a:rPr>
              <a:t>SePPCrew</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9" name="Picture 3" descr="C:\Users\Sekcija prve pomoci\Desktop\PoloMajica_priprema (1)_pages-to-jpg-0001.jpg"/>
          <p:cNvPicPr>
            <a:picLocks noChangeAspect="1" noChangeArrowheads="1"/>
          </p:cNvPicPr>
          <p:nvPr/>
        </p:nvPicPr>
        <p:blipFill>
          <a:blip r:embed="rId2" cstate="print"/>
          <a:srcRect/>
          <a:stretch>
            <a:fillRect/>
          </a:stretch>
        </p:blipFill>
        <p:spPr bwMode="auto">
          <a:xfrm>
            <a:off x="0" y="188640"/>
            <a:ext cx="1584175" cy="1633526"/>
          </a:xfrm>
          <a:prstGeom prst="rect">
            <a:avLst/>
          </a:prstGeom>
          <a:noFill/>
        </p:spPr>
      </p:pic>
      <p:sp>
        <p:nvSpPr>
          <p:cNvPr id="10" name="Title 2"/>
          <p:cNvSpPr txBox="1">
            <a:spLocks/>
          </p:cNvSpPr>
          <p:nvPr/>
        </p:nvSpPr>
        <p:spPr>
          <a:xfrm>
            <a:off x="1547664" y="404664"/>
            <a:ext cx="7596336" cy="504056"/>
          </a:xfrm>
          <a:prstGeom prst="rect">
            <a:avLst/>
          </a:prstGeom>
          <a:solidFill>
            <a:srgbClr val="0070C0"/>
          </a:solidFill>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r-Latn-RS" sz="4400" b="1" dirty="0">
                <a:solidFill>
                  <a:schemeClr val="bg1"/>
                </a:solidFill>
                <a:latin typeface="+mj-lt"/>
                <a:ea typeface="+mj-ea"/>
                <a:cs typeface="+mj-cs"/>
              </a:rPr>
              <a:t>GRUDNE KOMPRESIJE</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pic>
        <p:nvPicPr>
          <p:cNvPr id="19" name="Picture 9"/>
          <p:cNvPicPr>
            <a:picLocks noChangeAspect="1" noChangeArrowheads="1"/>
          </p:cNvPicPr>
          <p:nvPr/>
        </p:nvPicPr>
        <p:blipFill>
          <a:blip r:embed="rId3" cstate="print"/>
          <a:srcRect/>
          <a:stretch>
            <a:fillRect/>
          </a:stretch>
        </p:blipFill>
        <p:spPr bwMode="auto">
          <a:xfrm>
            <a:off x="0" y="1916832"/>
            <a:ext cx="3741738" cy="4008437"/>
          </a:xfrm>
          <a:prstGeom prst="rect">
            <a:avLst/>
          </a:prstGeom>
          <a:noFill/>
          <a:ln w="9525">
            <a:noFill/>
            <a:miter lim="800000"/>
            <a:headEnd/>
            <a:tailEnd/>
          </a:ln>
        </p:spPr>
      </p:pic>
      <p:sp>
        <p:nvSpPr>
          <p:cNvPr id="21" name="Rectangle 2"/>
          <p:cNvSpPr>
            <a:spLocks noChangeArrowheads="1"/>
          </p:cNvSpPr>
          <p:nvPr/>
        </p:nvSpPr>
        <p:spPr bwMode="auto">
          <a:xfrm>
            <a:off x="3851920" y="1052736"/>
            <a:ext cx="4752975" cy="5400600"/>
          </a:xfrm>
          <a:prstGeom prst="rect">
            <a:avLst/>
          </a:prstGeom>
          <a:noFill/>
          <a:ln w="9525">
            <a:noFill/>
            <a:miter lim="800000"/>
            <a:headEnd/>
            <a:tailEnd/>
          </a:ln>
        </p:spPr>
        <p:txBody>
          <a:bodyPr/>
          <a:lstStyle/>
          <a:p>
            <a:pPr marL="342900" indent="-342900">
              <a:spcBef>
                <a:spcPct val="20000"/>
              </a:spcBef>
              <a:spcAft>
                <a:spcPct val="15000"/>
              </a:spcAft>
              <a:buFontTx/>
              <a:buChar char="•"/>
            </a:pPr>
            <a:r>
              <a:rPr lang="sr-Latn-CS" sz="2400" dirty="0"/>
              <a:t>Postaviti koren dlana dominantne ruke na centar grudne </a:t>
            </a:r>
            <a:r>
              <a:rPr lang="sr-Latn-CS" sz="2400" dirty="0" smtClean="0"/>
              <a:t>kosti </a:t>
            </a:r>
            <a:endParaRPr lang="en-GB" sz="2400" dirty="0"/>
          </a:p>
          <a:p>
            <a:pPr marL="342900" indent="-342900">
              <a:spcBef>
                <a:spcPct val="20000"/>
              </a:spcBef>
              <a:spcAft>
                <a:spcPct val="15000"/>
              </a:spcAft>
              <a:buFontTx/>
              <a:buChar char="•"/>
            </a:pPr>
            <a:r>
              <a:rPr lang="sr-Latn-CS" sz="2400" dirty="0" smtClean="0"/>
              <a:t>Postaviti </a:t>
            </a:r>
            <a:r>
              <a:rPr lang="pl-PL" sz="2400" dirty="0" smtClean="0"/>
              <a:t>dlan druge ruke na ruku koja je postavljena na centar grudne kost</a:t>
            </a:r>
            <a:r>
              <a:rPr lang="sr-Latn-RS" sz="2400" dirty="0" smtClean="0"/>
              <a:t>i</a:t>
            </a:r>
            <a:endParaRPr lang="en-GB" sz="2400" dirty="0" smtClean="0"/>
          </a:p>
          <a:p>
            <a:pPr marL="342900" indent="-342900">
              <a:spcBef>
                <a:spcPct val="20000"/>
              </a:spcBef>
              <a:spcAft>
                <a:spcPct val="15000"/>
              </a:spcAft>
              <a:buFontTx/>
              <a:buChar char="•"/>
            </a:pPr>
            <a:r>
              <a:rPr lang="sr-Latn-CS" sz="2400" dirty="0" smtClean="0"/>
              <a:t>I</a:t>
            </a:r>
            <a:r>
              <a:rPr lang="en-GB" sz="2400" dirty="0" err="1"/>
              <a:t>spreple</a:t>
            </a:r>
            <a:r>
              <a:rPr lang="sr-Latn-RS" sz="2400" dirty="0"/>
              <a:t>tati </a:t>
            </a:r>
            <a:r>
              <a:rPr lang="sr-Latn-CS" sz="2400" dirty="0"/>
              <a:t>prste dve ruke</a:t>
            </a:r>
            <a:endParaRPr lang="en-GB" sz="2400" dirty="0"/>
          </a:p>
          <a:p>
            <a:pPr marL="342900" indent="-342900">
              <a:spcBef>
                <a:spcPct val="20000"/>
              </a:spcBef>
              <a:spcAft>
                <a:spcPct val="15000"/>
              </a:spcAft>
              <a:buFontTx/>
              <a:buChar char="•"/>
            </a:pPr>
            <a:r>
              <a:rPr lang="sr-Latn-CS" sz="2400" dirty="0"/>
              <a:t>Vršiti </a:t>
            </a:r>
            <a:r>
              <a:rPr lang="sr-Latn-CS" sz="2400" dirty="0" smtClean="0"/>
              <a:t>kompresiju </a:t>
            </a:r>
            <a:r>
              <a:rPr lang="sr-Latn-CS" sz="2400" dirty="0"/>
              <a:t>grudnog koša:</a:t>
            </a:r>
            <a:endParaRPr lang="en-GB" sz="2400" dirty="0"/>
          </a:p>
          <a:p>
            <a:pPr marL="742950" lvl="1" indent="-285750">
              <a:spcBef>
                <a:spcPct val="20000"/>
              </a:spcBef>
              <a:spcAft>
                <a:spcPct val="15000"/>
              </a:spcAft>
              <a:buFontTx/>
              <a:buChar char="–"/>
            </a:pPr>
            <a:r>
              <a:rPr lang="sr-Latn-CS" sz="2000" dirty="0"/>
              <a:t>Frekvencom od </a:t>
            </a:r>
            <a:r>
              <a:rPr lang="en-GB" sz="2000" dirty="0"/>
              <a:t>100</a:t>
            </a:r>
            <a:r>
              <a:rPr lang="sr-Latn-RS" sz="2000" dirty="0"/>
              <a:t>/</a:t>
            </a:r>
            <a:r>
              <a:rPr lang="en-GB" sz="2000" dirty="0"/>
              <a:t>min</a:t>
            </a:r>
          </a:p>
          <a:p>
            <a:pPr marL="742950" lvl="1" indent="-285750">
              <a:spcBef>
                <a:spcPct val="20000"/>
              </a:spcBef>
              <a:spcAft>
                <a:spcPct val="15000"/>
              </a:spcAft>
              <a:buFontTx/>
              <a:buChar char="–"/>
            </a:pPr>
            <a:r>
              <a:rPr lang="sr-Latn-CS" sz="2000" dirty="0"/>
              <a:t>Dubina komresije je</a:t>
            </a:r>
            <a:r>
              <a:rPr lang="en-GB" sz="2000" dirty="0"/>
              <a:t> 4-5 cm</a:t>
            </a:r>
          </a:p>
          <a:p>
            <a:pPr marL="742950" lvl="1" indent="-285750">
              <a:spcBef>
                <a:spcPct val="20000"/>
              </a:spcBef>
              <a:spcAft>
                <a:spcPct val="15000"/>
              </a:spcAft>
              <a:buFontTx/>
              <a:buChar char="–"/>
            </a:pPr>
            <a:r>
              <a:rPr lang="sr-Latn-CS" sz="2000" dirty="0"/>
              <a:t>Kompresija i relaksacija treba da su ujednačeni</a:t>
            </a:r>
            <a:endParaRPr lang="en-GB" sz="2000" dirty="0"/>
          </a:p>
          <a:p>
            <a:pPr marL="342900" indent="-342900">
              <a:spcBef>
                <a:spcPct val="20000"/>
              </a:spcBef>
              <a:spcAft>
                <a:spcPct val="15000"/>
              </a:spcAft>
              <a:buFontTx/>
              <a:buChar char="•"/>
            </a:pPr>
            <a:r>
              <a:rPr lang="sr-Latn-CS" sz="2400" dirty="0"/>
              <a:t>Ako je moguće smenjivati spasioce na svaka 2 min.</a:t>
            </a:r>
            <a:endParaRPr lang="en-US" sz="2400" dirty="0"/>
          </a:p>
        </p:txBody>
      </p:sp>
    </p:spTree>
    <p:extLst>
      <p:ext uri="{BB962C8B-B14F-4D97-AF65-F5344CB8AC3E}">
        <p14:creationId xmlns:p14="http://schemas.microsoft.com/office/powerpoint/2010/main" val="1909875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0" y="6453336"/>
            <a:ext cx="9144000" cy="404664"/>
          </a:xfrm>
          <a:prstGeom prst="rect">
            <a:avLst/>
          </a:prstGeom>
          <a:solidFill>
            <a:srgbClr val="0070C0"/>
          </a:solidFill>
        </p:spPr>
        <p:txBody>
          <a:bodyPr vert="horz" lIns="91440" tIns="45720" rIns="91440" bIns="45720" rtlCol="0" anchor="ctr">
            <a:normAutofit fontScale="55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sr-Latn-RS" sz="4400" b="1" i="0" u="none" strike="noStrike" kern="1200" cap="none" spc="0" normalizeH="0" baseline="0" noProof="0" dirty="0">
                <a:ln>
                  <a:noFill/>
                </a:ln>
                <a:solidFill>
                  <a:srgbClr val="FF0000"/>
                </a:solidFill>
                <a:effectLst/>
                <a:uLnTx/>
                <a:uFillTx/>
                <a:latin typeface="+mj-lt"/>
                <a:ea typeface="+mj-ea"/>
                <a:cs typeface="+mj-cs"/>
              </a:rPr>
              <a:t>#</a:t>
            </a:r>
            <a:r>
              <a:rPr lang="en-US" sz="4400" b="1" noProof="0" dirty="0" err="1">
                <a:solidFill>
                  <a:srgbClr val="FF0000"/>
                </a:solidFill>
                <a:latin typeface="+mj-lt"/>
                <a:ea typeface="+mj-ea"/>
                <a:cs typeface="+mj-cs"/>
              </a:rPr>
              <a:t>SePPCrew</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9" name="Picture 3" descr="C:\Users\Sekcija prve pomoci\Desktop\PoloMajica_priprema (1)_pages-to-jpg-0001.jpg"/>
          <p:cNvPicPr>
            <a:picLocks noChangeAspect="1" noChangeArrowheads="1"/>
          </p:cNvPicPr>
          <p:nvPr/>
        </p:nvPicPr>
        <p:blipFill>
          <a:blip r:embed="rId2" cstate="print"/>
          <a:srcRect/>
          <a:stretch>
            <a:fillRect/>
          </a:stretch>
        </p:blipFill>
        <p:spPr bwMode="auto">
          <a:xfrm>
            <a:off x="0" y="188640"/>
            <a:ext cx="1584175" cy="1633526"/>
          </a:xfrm>
          <a:prstGeom prst="rect">
            <a:avLst/>
          </a:prstGeom>
          <a:noFill/>
        </p:spPr>
      </p:pic>
      <p:sp>
        <p:nvSpPr>
          <p:cNvPr id="10" name="Title 2"/>
          <p:cNvSpPr txBox="1">
            <a:spLocks/>
          </p:cNvSpPr>
          <p:nvPr/>
        </p:nvSpPr>
        <p:spPr>
          <a:xfrm>
            <a:off x="1547664" y="404664"/>
            <a:ext cx="7596336" cy="504056"/>
          </a:xfrm>
          <a:prstGeom prst="rect">
            <a:avLst/>
          </a:prstGeom>
          <a:solidFill>
            <a:srgbClr val="0070C0"/>
          </a:solidFill>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r-Latn-RS" sz="4400" b="1" noProof="0" dirty="0">
                <a:solidFill>
                  <a:schemeClr val="bg1"/>
                </a:solidFill>
                <a:latin typeface="+mj-lt"/>
                <a:ea typeface="+mj-ea"/>
                <a:cs typeface="+mj-cs"/>
              </a:rPr>
              <a:t>INSUFLACIJE</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11" name="Rectangle 61"/>
          <p:cNvSpPr>
            <a:spLocks noChangeArrowheads="1"/>
          </p:cNvSpPr>
          <p:nvPr/>
        </p:nvSpPr>
        <p:spPr bwMode="auto">
          <a:xfrm>
            <a:off x="4716016" y="1268760"/>
            <a:ext cx="3962400" cy="533400"/>
          </a:xfrm>
          <a:prstGeom prst="rect">
            <a:avLst/>
          </a:prstGeom>
          <a:solidFill>
            <a:schemeClr val="accent1">
              <a:lumMod val="40000"/>
              <a:lumOff val="60000"/>
            </a:schemeClr>
          </a:solidFill>
          <a:ln w="9525">
            <a:noFill/>
            <a:miter lim="800000"/>
            <a:headEnd/>
            <a:tailEnd/>
          </a:ln>
        </p:spPr>
        <p:txBody>
          <a:bodyPr wrap="none" anchor="ctr"/>
          <a:lstStyle/>
          <a:p>
            <a:pPr lvl="2" algn="ctr"/>
            <a:r>
              <a:rPr lang="sr-Latn-RS" dirty="0">
                <a:solidFill>
                  <a:schemeClr val="bg1"/>
                </a:solidFill>
              </a:rPr>
              <a:t>MERE BEZBEDNOSTI		</a:t>
            </a:r>
            <a:endParaRPr lang="en-US" dirty="0">
              <a:solidFill>
                <a:schemeClr val="bg1"/>
              </a:solidFill>
            </a:endParaRPr>
          </a:p>
        </p:txBody>
      </p:sp>
      <p:sp>
        <p:nvSpPr>
          <p:cNvPr id="12" name="Rectangle 65"/>
          <p:cNvSpPr>
            <a:spLocks noChangeArrowheads="1"/>
          </p:cNvSpPr>
          <p:nvPr/>
        </p:nvSpPr>
        <p:spPr bwMode="auto">
          <a:xfrm>
            <a:off x="4716016" y="1916832"/>
            <a:ext cx="3962400" cy="533400"/>
          </a:xfrm>
          <a:prstGeom prst="rect">
            <a:avLst/>
          </a:prstGeom>
          <a:solidFill>
            <a:schemeClr val="accent1">
              <a:lumMod val="40000"/>
              <a:lumOff val="60000"/>
            </a:schemeClr>
          </a:solidFill>
          <a:ln w="9525">
            <a:noFill/>
            <a:miter lim="800000"/>
            <a:headEnd/>
            <a:tailEnd/>
          </a:ln>
        </p:spPr>
        <p:txBody>
          <a:bodyPr wrap="none" anchor="ctr"/>
          <a:lstStyle/>
          <a:p>
            <a:pPr algn="ctr"/>
            <a:r>
              <a:rPr lang="sr-Latn-RS" dirty="0">
                <a:solidFill>
                  <a:schemeClr val="bg1"/>
                </a:solidFill>
              </a:rPr>
              <a:t>PROCENITI STANJE SVESTI</a:t>
            </a:r>
            <a:endParaRPr lang="en-US" dirty="0">
              <a:solidFill>
                <a:schemeClr val="bg1"/>
              </a:solidFill>
            </a:endParaRPr>
          </a:p>
        </p:txBody>
      </p:sp>
      <p:sp>
        <p:nvSpPr>
          <p:cNvPr id="13" name="Rectangle 66"/>
          <p:cNvSpPr>
            <a:spLocks noChangeArrowheads="1"/>
          </p:cNvSpPr>
          <p:nvPr/>
        </p:nvSpPr>
        <p:spPr bwMode="auto">
          <a:xfrm>
            <a:off x="4716016" y="2564904"/>
            <a:ext cx="3962400" cy="533400"/>
          </a:xfrm>
          <a:prstGeom prst="rect">
            <a:avLst/>
          </a:prstGeom>
          <a:solidFill>
            <a:schemeClr val="accent1">
              <a:lumMod val="40000"/>
              <a:lumOff val="60000"/>
            </a:schemeClr>
          </a:solidFill>
          <a:ln w="9525">
            <a:noFill/>
            <a:miter lim="800000"/>
            <a:headEnd/>
            <a:tailEnd/>
          </a:ln>
        </p:spPr>
        <p:txBody>
          <a:bodyPr wrap="none" anchor="ctr"/>
          <a:lstStyle/>
          <a:p>
            <a:pPr algn="ctr"/>
            <a:r>
              <a:rPr lang="sr-Latn-RS" dirty="0">
                <a:solidFill>
                  <a:schemeClr val="bg1"/>
                </a:solidFill>
              </a:rPr>
              <a:t>OTVORITI DISAJNI PUT</a:t>
            </a:r>
            <a:endParaRPr lang="en-US" dirty="0">
              <a:solidFill>
                <a:schemeClr val="bg1"/>
              </a:solidFill>
            </a:endParaRPr>
          </a:p>
        </p:txBody>
      </p:sp>
      <p:sp>
        <p:nvSpPr>
          <p:cNvPr id="14" name="Rectangle 67"/>
          <p:cNvSpPr>
            <a:spLocks noChangeArrowheads="1"/>
          </p:cNvSpPr>
          <p:nvPr/>
        </p:nvSpPr>
        <p:spPr bwMode="auto">
          <a:xfrm>
            <a:off x="4716016" y="3212976"/>
            <a:ext cx="3962400" cy="533400"/>
          </a:xfrm>
          <a:prstGeom prst="rect">
            <a:avLst/>
          </a:prstGeom>
          <a:solidFill>
            <a:schemeClr val="accent1">
              <a:lumMod val="40000"/>
              <a:lumOff val="60000"/>
            </a:schemeClr>
          </a:solidFill>
          <a:ln w="9525">
            <a:noFill/>
            <a:miter lim="800000"/>
            <a:headEnd/>
            <a:tailEnd/>
          </a:ln>
        </p:spPr>
        <p:txBody>
          <a:bodyPr wrap="none" anchor="ctr"/>
          <a:lstStyle/>
          <a:p>
            <a:pPr algn="ctr"/>
            <a:r>
              <a:rPr lang="sr-Latn-RS" dirty="0">
                <a:solidFill>
                  <a:schemeClr val="bg1"/>
                </a:solidFill>
              </a:rPr>
              <a:t>PROVERITI DISANJE</a:t>
            </a:r>
            <a:endParaRPr lang="en-US" dirty="0">
              <a:solidFill>
                <a:schemeClr val="bg1"/>
              </a:solidFill>
            </a:endParaRPr>
          </a:p>
        </p:txBody>
      </p:sp>
      <p:sp>
        <p:nvSpPr>
          <p:cNvPr id="15" name="Rectangle 68"/>
          <p:cNvSpPr>
            <a:spLocks noChangeArrowheads="1"/>
          </p:cNvSpPr>
          <p:nvPr/>
        </p:nvSpPr>
        <p:spPr bwMode="auto">
          <a:xfrm>
            <a:off x="4716016" y="4509120"/>
            <a:ext cx="3962400" cy="533400"/>
          </a:xfrm>
          <a:prstGeom prst="rect">
            <a:avLst/>
          </a:prstGeom>
          <a:solidFill>
            <a:schemeClr val="accent1">
              <a:lumMod val="40000"/>
              <a:lumOff val="60000"/>
            </a:schemeClr>
          </a:solidFill>
          <a:ln w="9525">
            <a:noFill/>
            <a:miter lim="800000"/>
            <a:headEnd/>
            <a:tailEnd/>
          </a:ln>
        </p:spPr>
        <p:txBody>
          <a:bodyPr wrap="none" anchor="ctr"/>
          <a:lstStyle/>
          <a:p>
            <a:pPr algn="ctr"/>
            <a:r>
              <a:rPr lang="sr-Latn-RS" dirty="0">
                <a:solidFill>
                  <a:schemeClr val="bg1"/>
                </a:solidFill>
              </a:rPr>
              <a:t>30 GRUDNIH KOMPRESIJA</a:t>
            </a:r>
            <a:endParaRPr lang="en-US" dirty="0">
              <a:solidFill>
                <a:schemeClr val="bg1"/>
              </a:solidFill>
            </a:endParaRPr>
          </a:p>
        </p:txBody>
      </p:sp>
      <p:sp>
        <p:nvSpPr>
          <p:cNvPr id="16" name="Rectangle 67"/>
          <p:cNvSpPr>
            <a:spLocks noChangeArrowheads="1"/>
          </p:cNvSpPr>
          <p:nvPr/>
        </p:nvSpPr>
        <p:spPr bwMode="auto">
          <a:xfrm>
            <a:off x="4716016" y="3861048"/>
            <a:ext cx="3962400" cy="533400"/>
          </a:xfrm>
          <a:prstGeom prst="rect">
            <a:avLst/>
          </a:prstGeom>
          <a:solidFill>
            <a:schemeClr val="accent1">
              <a:lumMod val="40000"/>
              <a:lumOff val="60000"/>
            </a:schemeClr>
          </a:solidFill>
          <a:ln w="9525">
            <a:noFill/>
            <a:miter lim="800000"/>
            <a:headEnd/>
            <a:tailEnd/>
          </a:ln>
        </p:spPr>
        <p:txBody>
          <a:bodyPr wrap="none" anchor="ctr"/>
          <a:lstStyle/>
          <a:p>
            <a:pPr algn="ctr"/>
            <a:r>
              <a:rPr lang="sr-Latn-RS" dirty="0">
                <a:solidFill>
                  <a:schemeClr val="bg1"/>
                </a:solidFill>
              </a:rPr>
              <a:t>POZVATI 194</a:t>
            </a:r>
            <a:endParaRPr lang="en-US" dirty="0">
              <a:solidFill>
                <a:schemeClr val="bg1"/>
              </a:solidFill>
            </a:endParaRPr>
          </a:p>
        </p:txBody>
      </p:sp>
      <p:sp>
        <p:nvSpPr>
          <p:cNvPr id="17" name="Rectangle 68"/>
          <p:cNvSpPr>
            <a:spLocks noChangeArrowheads="1"/>
          </p:cNvSpPr>
          <p:nvPr/>
        </p:nvSpPr>
        <p:spPr bwMode="auto">
          <a:xfrm>
            <a:off x="4716016" y="5157192"/>
            <a:ext cx="3962400" cy="533400"/>
          </a:xfrm>
          <a:prstGeom prst="rect">
            <a:avLst/>
          </a:prstGeom>
          <a:solidFill>
            <a:schemeClr val="tx2"/>
          </a:solidFill>
          <a:ln w="9525">
            <a:noFill/>
            <a:miter lim="800000"/>
            <a:headEnd/>
            <a:tailEnd/>
          </a:ln>
        </p:spPr>
        <p:txBody>
          <a:bodyPr wrap="none" anchor="ctr"/>
          <a:lstStyle/>
          <a:p>
            <a:pPr algn="ctr"/>
            <a:r>
              <a:rPr lang="sr-Latn-RS" dirty="0">
                <a:solidFill>
                  <a:schemeClr val="bg1"/>
                </a:solidFill>
              </a:rPr>
              <a:t>2 INSUFLACIJE</a:t>
            </a:r>
            <a:endParaRPr lang="en-US" dirty="0">
              <a:solidFill>
                <a:schemeClr val="bg1"/>
              </a:solidFill>
            </a:endParaRPr>
          </a:p>
        </p:txBody>
      </p:sp>
      <p:pic>
        <p:nvPicPr>
          <p:cNvPr id="19" name="Picture 60"/>
          <p:cNvPicPr>
            <a:picLocks noChangeAspect="1" noChangeArrowheads="1"/>
          </p:cNvPicPr>
          <p:nvPr/>
        </p:nvPicPr>
        <p:blipFill>
          <a:blip r:embed="rId3" cstate="print"/>
          <a:srcRect/>
          <a:stretch>
            <a:fillRect/>
          </a:stretch>
        </p:blipFill>
        <p:spPr bwMode="auto">
          <a:xfrm>
            <a:off x="0" y="2780928"/>
            <a:ext cx="3836988" cy="2828925"/>
          </a:xfrm>
          <a:prstGeom prst="rect">
            <a:avLst/>
          </a:prstGeom>
          <a:noFill/>
          <a:ln w="9525">
            <a:noFill/>
            <a:miter lim="800000"/>
            <a:headEnd/>
            <a:tailEnd/>
          </a:ln>
        </p:spPr>
      </p:pic>
    </p:spTree>
    <p:extLst>
      <p:ext uri="{BB962C8B-B14F-4D97-AF65-F5344CB8AC3E}">
        <p14:creationId xmlns:p14="http://schemas.microsoft.com/office/powerpoint/2010/main" val="490152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0" y="6453336"/>
            <a:ext cx="9144000" cy="404664"/>
          </a:xfrm>
          <a:prstGeom prst="rect">
            <a:avLst/>
          </a:prstGeom>
          <a:solidFill>
            <a:srgbClr val="0070C0"/>
          </a:solidFill>
        </p:spPr>
        <p:txBody>
          <a:bodyPr vert="horz" lIns="91440" tIns="45720" rIns="91440" bIns="45720" rtlCol="0" anchor="ctr">
            <a:normAutofit fontScale="55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sr-Latn-RS" sz="4400" b="1" i="0" u="none" strike="noStrike" kern="1200" cap="none" spc="0" normalizeH="0" baseline="0" noProof="0" dirty="0">
                <a:ln>
                  <a:noFill/>
                </a:ln>
                <a:solidFill>
                  <a:srgbClr val="FF0000"/>
                </a:solidFill>
                <a:effectLst/>
                <a:uLnTx/>
                <a:uFillTx/>
                <a:latin typeface="+mj-lt"/>
                <a:ea typeface="+mj-ea"/>
                <a:cs typeface="+mj-cs"/>
              </a:rPr>
              <a:t>#</a:t>
            </a:r>
            <a:r>
              <a:rPr lang="en-US" sz="4400" b="1" noProof="0" dirty="0" err="1">
                <a:solidFill>
                  <a:srgbClr val="FF0000"/>
                </a:solidFill>
                <a:latin typeface="+mj-lt"/>
                <a:ea typeface="+mj-ea"/>
                <a:cs typeface="+mj-cs"/>
              </a:rPr>
              <a:t>SePPCrew</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9" name="Picture 3" descr="C:\Users\Sekcija prve pomoci\Desktop\PoloMajica_priprema (1)_pages-to-jpg-0001.jpg"/>
          <p:cNvPicPr>
            <a:picLocks noChangeAspect="1" noChangeArrowheads="1"/>
          </p:cNvPicPr>
          <p:nvPr/>
        </p:nvPicPr>
        <p:blipFill>
          <a:blip r:embed="rId2" cstate="print"/>
          <a:srcRect/>
          <a:stretch>
            <a:fillRect/>
          </a:stretch>
        </p:blipFill>
        <p:spPr bwMode="auto">
          <a:xfrm>
            <a:off x="0" y="188640"/>
            <a:ext cx="1584175" cy="1633526"/>
          </a:xfrm>
          <a:prstGeom prst="rect">
            <a:avLst/>
          </a:prstGeom>
          <a:noFill/>
        </p:spPr>
      </p:pic>
      <p:sp>
        <p:nvSpPr>
          <p:cNvPr id="10" name="Title 2"/>
          <p:cNvSpPr txBox="1">
            <a:spLocks/>
          </p:cNvSpPr>
          <p:nvPr/>
        </p:nvSpPr>
        <p:spPr>
          <a:xfrm>
            <a:off x="1547664" y="404664"/>
            <a:ext cx="7596336" cy="504056"/>
          </a:xfrm>
          <a:prstGeom prst="rect">
            <a:avLst/>
          </a:prstGeom>
          <a:solidFill>
            <a:srgbClr val="0070C0"/>
          </a:solidFill>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r-Latn-RS" sz="4400" b="1" noProof="0" dirty="0">
                <a:solidFill>
                  <a:schemeClr val="bg1"/>
                </a:solidFill>
                <a:latin typeface="+mj-lt"/>
                <a:ea typeface="+mj-ea"/>
                <a:cs typeface="+mj-cs"/>
              </a:rPr>
              <a:t>INSUFLACIJE</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pic>
        <p:nvPicPr>
          <p:cNvPr id="19" name="Picture 60"/>
          <p:cNvPicPr>
            <a:picLocks noChangeAspect="1" noChangeArrowheads="1"/>
          </p:cNvPicPr>
          <p:nvPr/>
        </p:nvPicPr>
        <p:blipFill>
          <a:blip r:embed="rId3" cstate="print"/>
          <a:srcRect/>
          <a:stretch>
            <a:fillRect/>
          </a:stretch>
        </p:blipFill>
        <p:spPr bwMode="auto">
          <a:xfrm>
            <a:off x="0" y="2780928"/>
            <a:ext cx="3836988" cy="2828925"/>
          </a:xfrm>
          <a:prstGeom prst="rect">
            <a:avLst/>
          </a:prstGeom>
          <a:noFill/>
          <a:ln w="9525">
            <a:noFill/>
            <a:miter lim="800000"/>
            <a:headEnd/>
            <a:tailEnd/>
          </a:ln>
        </p:spPr>
      </p:pic>
      <p:sp>
        <p:nvSpPr>
          <p:cNvPr id="18" name="Rectangle 2"/>
          <p:cNvSpPr txBox="1">
            <a:spLocks noChangeArrowheads="1"/>
          </p:cNvSpPr>
          <p:nvPr/>
        </p:nvSpPr>
        <p:spPr bwMode="auto">
          <a:xfrm>
            <a:off x="4211960" y="1268760"/>
            <a:ext cx="4680520" cy="5040313"/>
          </a:xfrm>
          <a:prstGeom prst="rect">
            <a:avLst/>
          </a:prstGeom>
          <a:noFill/>
          <a:ln>
            <a:miter lim="800000"/>
            <a:headEnd/>
            <a:tailEnd/>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sr-Latn-CS" sz="2400" b="1" i="0" u="none" strike="noStrike" kern="1200" cap="none" spc="0" normalizeH="0" baseline="0" noProof="0" dirty="0">
                <a:ln>
                  <a:noFill/>
                </a:ln>
                <a:solidFill>
                  <a:schemeClr val="tx1"/>
                </a:solidFill>
                <a:effectLst/>
                <a:uLnTx/>
                <a:uFillTx/>
                <a:latin typeface="+mn-lt"/>
                <a:ea typeface="+mn-ea"/>
                <a:cs typeface="+mn-cs"/>
              </a:rPr>
              <a:t>Zabaciti glavu </a:t>
            </a:r>
            <a:r>
              <a:rPr kumimoji="0" lang="sr-Latn-CS" sz="2400" b="1" i="0" u="none" strike="noStrike" kern="1200" cap="none" spc="0" normalizeH="0" baseline="0" noProof="0" dirty="0" smtClean="0">
                <a:ln>
                  <a:noFill/>
                </a:ln>
                <a:solidFill>
                  <a:schemeClr val="tx1"/>
                </a:solidFill>
                <a:effectLst/>
                <a:uLnTx/>
                <a:uFillTx/>
                <a:latin typeface="+mn-lt"/>
                <a:ea typeface="+mn-ea"/>
                <a:cs typeface="+mn-cs"/>
              </a:rPr>
              <a:t>unesrećenog </a:t>
            </a:r>
            <a:r>
              <a:rPr kumimoji="0" lang="sr-Latn-CS" sz="2400" b="0" i="0" u="none" strike="noStrike" kern="1200" cap="none" spc="0" normalizeH="0" baseline="0" noProof="0" dirty="0" smtClean="0">
                <a:ln>
                  <a:noFill/>
                </a:ln>
                <a:solidFill>
                  <a:schemeClr val="tx1"/>
                </a:solidFill>
                <a:effectLst/>
                <a:uLnTx/>
                <a:uFillTx/>
                <a:latin typeface="+mn-lt"/>
                <a:ea typeface="+mn-ea"/>
                <a:cs typeface="+mn-cs"/>
              </a:rPr>
              <a:t>(otvaranje</a:t>
            </a:r>
            <a:r>
              <a:rPr kumimoji="0" lang="sr-Latn-CS" sz="2400" b="0" i="0" u="none" strike="noStrike" kern="1200" cap="none" spc="0" normalizeH="0" noProof="0" dirty="0" smtClean="0">
                <a:ln>
                  <a:noFill/>
                </a:ln>
                <a:solidFill>
                  <a:schemeClr val="tx1"/>
                </a:solidFill>
                <a:effectLst/>
                <a:uLnTx/>
                <a:uFillTx/>
                <a:latin typeface="+mn-lt"/>
                <a:ea typeface="+mn-ea"/>
                <a:cs typeface="+mn-cs"/>
              </a:rPr>
              <a:t> disajnog puta</a:t>
            </a:r>
            <a:r>
              <a:rPr kumimoji="0" lang="sr-Latn-C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sr-Latn-C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sr-Latn-CS" sz="2400" b="1" i="0" u="none" strike="noStrike" kern="1200" cap="none" spc="0" normalizeH="0" baseline="0" noProof="0" dirty="0">
                <a:ln>
                  <a:noFill/>
                </a:ln>
                <a:solidFill>
                  <a:schemeClr val="tx1"/>
                </a:solidFill>
                <a:effectLst/>
                <a:uLnTx/>
                <a:uFillTx/>
                <a:latin typeface="+mn-lt"/>
                <a:ea typeface="+mn-ea"/>
                <a:cs typeface="+mn-cs"/>
              </a:rPr>
              <a:t>Zatvoriti meki deo nosa žrtve</a:t>
            </a:r>
            <a:endParaRPr kumimoji="0" lang="en-GB"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sr-Latn-CS" sz="2400" b="0" i="0" u="none" strike="noStrike" kern="1200" cap="none" spc="0" normalizeH="0" baseline="0" noProof="0" dirty="0">
                <a:ln>
                  <a:noFill/>
                </a:ln>
                <a:solidFill>
                  <a:schemeClr val="tx1"/>
                </a:solidFill>
                <a:effectLst/>
                <a:uLnTx/>
                <a:uFillTx/>
                <a:latin typeface="+mn-lt"/>
                <a:ea typeface="+mn-ea"/>
                <a:cs typeface="+mn-cs"/>
              </a:rPr>
              <a:t>Uzeti normalan udah</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sr-Latn-CS" sz="2400" i="0" u="none" strike="noStrike" kern="1200" cap="none" spc="0" normalizeH="0" baseline="0" noProof="0" dirty="0">
                <a:ln>
                  <a:noFill/>
                </a:ln>
                <a:solidFill>
                  <a:schemeClr val="tx1"/>
                </a:solidFill>
                <a:effectLst/>
                <a:uLnTx/>
                <a:uFillTx/>
                <a:latin typeface="+mn-lt"/>
                <a:ea typeface="+mn-ea"/>
                <a:cs typeface="+mn-cs"/>
              </a:rPr>
              <a:t>Postaviti svoje usne preko usta unesrećenog</a:t>
            </a:r>
            <a:endParaRPr kumimoji="0" lang="en-GB" sz="240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sr-Latn-CS" sz="2400" b="1" i="0" u="none" strike="noStrike" kern="1200" cap="none" spc="0" normalizeH="0" baseline="0" noProof="0" dirty="0">
                <a:ln>
                  <a:noFill/>
                </a:ln>
                <a:solidFill>
                  <a:schemeClr val="tx1"/>
                </a:solidFill>
                <a:effectLst/>
                <a:uLnTx/>
                <a:uFillTx/>
              </a:rPr>
              <a:t>Lagano insuflirati </a:t>
            </a:r>
            <a:r>
              <a:rPr lang="sr-Latn-CS" sz="2400" b="1" dirty="0" smtClean="0"/>
              <a:t>(uduvavati) </a:t>
            </a:r>
            <a:r>
              <a:rPr kumimoji="0" lang="sr-Latn-CS" sz="2400" b="1" i="0" u="none" strike="noStrike" kern="1200" cap="none" spc="0" normalizeH="0" baseline="0" noProof="0" dirty="0" smtClean="0">
                <a:ln>
                  <a:noFill/>
                </a:ln>
                <a:solidFill>
                  <a:schemeClr val="tx1"/>
                </a:solidFill>
                <a:effectLst/>
                <a:uLnTx/>
                <a:uFillTx/>
              </a:rPr>
              <a:t>vazduh </a:t>
            </a:r>
            <a:r>
              <a:rPr kumimoji="0" lang="sr-Latn-CS" sz="2400" b="1" i="0" u="none" strike="noStrike" kern="1200" cap="none" spc="0" normalizeH="0" baseline="0" noProof="0" dirty="0">
                <a:ln>
                  <a:noFill/>
                </a:ln>
                <a:solidFill>
                  <a:schemeClr val="tx1"/>
                </a:solidFill>
                <a:effectLst/>
                <a:uLnTx/>
                <a:uFillTx/>
              </a:rPr>
              <a:t>u trajanju od 1 sec.</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sr-Latn-CS" sz="2400" b="0" i="0" u="none" strike="noStrike" kern="1200" cap="none" spc="0" normalizeH="0" baseline="0" noProof="0" dirty="0">
                <a:ln>
                  <a:noFill/>
                </a:ln>
                <a:solidFill>
                  <a:schemeClr val="tx1"/>
                </a:solidFill>
                <a:effectLst/>
                <a:uLnTx/>
                <a:uFillTx/>
                <a:latin typeface="+mn-lt"/>
                <a:ea typeface="+mn-ea"/>
                <a:cs typeface="+mn-cs"/>
              </a:rPr>
              <a:t>Posmatrati podizanje grudnog koša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sr-Latn-CS" sz="2400" b="1" i="0" u="none" strike="noStrike" kern="1200" cap="none" spc="0" normalizeH="0" baseline="0" noProof="0" dirty="0">
                <a:ln>
                  <a:noFill/>
                </a:ln>
                <a:solidFill>
                  <a:schemeClr val="tx1"/>
                </a:solidFill>
                <a:effectLst/>
                <a:uLnTx/>
                <a:uFillTx/>
                <a:latin typeface="+mn-lt"/>
                <a:ea typeface="+mn-ea"/>
                <a:cs typeface="+mn-cs"/>
              </a:rPr>
              <a:t>Osloboditi meki deo nosa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sr-Latn-CS" sz="2400" b="0" i="0" u="none" strike="noStrike" kern="1200" cap="none" spc="0" normalizeH="0" baseline="0" noProof="0" dirty="0">
                <a:ln>
                  <a:noFill/>
                </a:ln>
                <a:solidFill>
                  <a:schemeClr val="tx1"/>
                </a:solidFill>
                <a:effectLst/>
                <a:uLnTx/>
                <a:uFillTx/>
                <a:latin typeface="+mn-lt"/>
                <a:ea typeface="+mn-ea"/>
                <a:cs typeface="+mn-cs"/>
              </a:rPr>
              <a:t>Posmatrati spuštanje grudnog koša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sr-Latn-CS" sz="2400" b="1" i="0" u="none" strike="noStrike" kern="1200" cap="none" spc="0" normalizeH="0" baseline="0" noProof="0" dirty="0">
                <a:ln>
                  <a:noFill/>
                </a:ln>
                <a:solidFill>
                  <a:schemeClr val="tx1"/>
                </a:solidFill>
                <a:effectLst/>
                <a:uLnTx/>
                <a:uFillTx/>
                <a:latin typeface="+mn-lt"/>
                <a:ea typeface="+mn-ea"/>
                <a:cs typeface="+mn-cs"/>
              </a:rPr>
              <a:t>Ponoviti ceo proces još jednom</a:t>
            </a:r>
            <a:endParaRPr kumimoji="0" lang="en-GB"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8272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008112"/>
          </a:xfrm>
        </p:spPr>
        <p:txBody>
          <a:bodyPr/>
          <a:lstStyle/>
          <a:p>
            <a:pPr algn="r"/>
            <a:r>
              <a:rPr lang="sr-Cyrl-RS" dirty="0">
                <a:solidFill>
                  <a:srgbClr val="FF0000"/>
                </a:solidFill>
              </a:rPr>
              <a:t>Прва помоћ</a:t>
            </a:r>
            <a:endParaRPr lang="sr-Latn-RS" dirty="0">
              <a:solidFill>
                <a:srgbClr val="FF0000"/>
              </a:solidFill>
            </a:endParaRPr>
          </a:p>
        </p:txBody>
      </p:sp>
      <p:sp>
        <p:nvSpPr>
          <p:cNvPr id="3" name="Content Placeholder 2"/>
          <p:cNvSpPr>
            <a:spLocks noGrp="1"/>
          </p:cNvSpPr>
          <p:nvPr>
            <p:ph idx="1"/>
          </p:nvPr>
        </p:nvSpPr>
        <p:spPr>
          <a:xfrm>
            <a:off x="457200" y="2060848"/>
            <a:ext cx="8229600" cy="4464496"/>
          </a:xfrm>
        </p:spPr>
        <p:txBody>
          <a:bodyPr>
            <a:normAutofit lnSpcReduction="10000"/>
          </a:bodyPr>
          <a:lstStyle/>
          <a:p>
            <a:r>
              <a:rPr lang="sr-Cyrl-RS" dirty="0" smtClean="0"/>
              <a:t>Шта је прва помоћ?</a:t>
            </a:r>
          </a:p>
          <a:p>
            <a:pPr marL="0" indent="0">
              <a:buNone/>
            </a:pPr>
            <a:r>
              <a:rPr lang="sr-Cyrl-RS" b="1" dirty="0" smtClean="0"/>
              <a:t>Скуп </a:t>
            </a:r>
            <a:r>
              <a:rPr lang="sr-Cyrl-RS" b="1" dirty="0"/>
              <a:t>мера и поступака којима се </a:t>
            </a:r>
            <a:r>
              <a:rPr lang="sr-Cyrl-RS" b="1" dirty="0" smtClean="0"/>
              <a:t>спа</a:t>
            </a:r>
            <a:r>
              <a:rPr lang="sr-Cyrl-BA" b="1" dirty="0"/>
              <a:t>с</a:t>
            </a:r>
            <a:r>
              <a:rPr lang="sr-Cyrl-RS" b="1" dirty="0" smtClean="0"/>
              <a:t>ава </a:t>
            </a:r>
            <a:r>
              <a:rPr lang="sr-Cyrl-RS" b="1" dirty="0"/>
              <a:t>живот и спречава погоршање </a:t>
            </a:r>
            <a:r>
              <a:rPr lang="sr-Cyrl-RS" b="1" dirty="0" smtClean="0"/>
              <a:t>стања.</a:t>
            </a:r>
            <a:endParaRPr lang="sr-Latn-RS" b="1" dirty="0"/>
          </a:p>
          <a:p>
            <a:endParaRPr lang="sr-Latn-RS" dirty="0"/>
          </a:p>
          <a:p>
            <a:r>
              <a:rPr lang="sr-Cyrl-RS" dirty="0" smtClean="0"/>
              <a:t>Који су </a:t>
            </a:r>
            <a:r>
              <a:rPr lang="sr-Cyrl-RS" u="sng" dirty="0" smtClean="0"/>
              <a:t>циљеви</a:t>
            </a:r>
            <a:r>
              <a:rPr lang="sr-Cyrl-RS" dirty="0" smtClean="0"/>
              <a:t> прве помоћи?</a:t>
            </a:r>
            <a:endParaRPr lang="sr-Latn-RS" dirty="0"/>
          </a:p>
          <a:p>
            <a:pPr lvl="1"/>
            <a:r>
              <a:rPr lang="sr-Cyrl-RS" dirty="0"/>
              <a:t>Спасавање живота</a:t>
            </a:r>
            <a:endParaRPr lang="sr-Latn-RS" dirty="0"/>
          </a:p>
          <a:p>
            <a:pPr lvl="1"/>
            <a:r>
              <a:rPr lang="sr-Cyrl-RS" dirty="0"/>
              <a:t>Убрзање излечења</a:t>
            </a:r>
            <a:endParaRPr lang="sr-Latn-RS" dirty="0"/>
          </a:p>
          <a:p>
            <a:pPr lvl="1"/>
            <a:r>
              <a:rPr lang="sr-Cyrl-RS" dirty="0"/>
              <a:t>Смањење инвалидности</a:t>
            </a:r>
            <a:endParaRPr lang="sr-Latn-RS" dirty="0"/>
          </a:p>
          <a:p>
            <a:pPr lvl="1"/>
            <a:r>
              <a:rPr lang="sr-Cyrl-RS" dirty="0"/>
              <a:t>Рана рехабилитација</a:t>
            </a:r>
            <a:endParaRPr lang="sr-Latn-RS" dirty="0"/>
          </a:p>
          <a:p>
            <a:pPr lvl="1"/>
            <a:endParaRPr lang="sr-Latn-RS" dirty="0"/>
          </a:p>
        </p:txBody>
      </p:sp>
      <p:sp>
        <p:nvSpPr>
          <p:cNvPr id="8" name="Trapezoid 7"/>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3107595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0" y="6453336"/>
            <a:ext cx="9144000" cy="404664"/>
          </a:xfrm>
          <a:prstGeom prst="rect">
            <a:avLst/>
          </a:prstGeom>
          <a:solidFill>
            <a:srgbClr val="0070C0"/>
          </a:solidFill>
        </p:spPr>
        <p:txBody>
          <a:bodyPr vert="horz" lIns="91440" tIns="45720" rIns="91440" bIns="45720" rtlCol="0" anchor="ctr">
            <a:normAutofit fontScale="55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sr-Latn-RS" sz="4400" b="1" i="0" u="none" strike="noStrike" kern="1200" cap="none" spc="0" normalizeH="0" baseline="0" noProof="0" dirty="0">
                <a:ln>
                  <a:noFill/>
                </a:ln>
                <a:solidFill>
                  <a:srgbClr val="FF0000"/>
                </a:solidFill>
                <a:effectLst/>
                <a:uLnTx/>
                <a:uFillTx/>
                <a:latin typeface="+mj-lt"/>
                <a:ea typeface="+mj-ea"/>
                <a:cs typeface="+mj-cs"/>
              </a:rPr>
              <a:t>#</a:t>
            </a:r>
            <a:r>
              <a:rPr lang="en-US" sz="4400" b="1" noProof="0" dirty="0" err="1">
                <a:solidFill>
                  <a:srgbClr val="FF0000"/>
                </a:solidFill>
                <a:latin typeface="+mj-lt"/>
                <a:ea typeface="+mj-ea"/>
                <a:cs typeface="+mj-cs"/>
              </a:rPr>
              <a:t>SePPCrew</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9" name="Picture 3" descr="C:\Users\Sekcija prve pomoci\Desktop\PoloMajica_priprema (1)_pages-to-jpg-0001.jpg"/>
          <p:cNvPicPr>
            <a:picLocks noChangeAspect="1" noChangeArrowheads="1"/>
          </p:cNvPicPr>
          <p:nvPr/>
        </p:nvPicPr>
        <p:blipFill>
          <a:blip r:embed="rId2" cstate="print"/>
          <a:srcRect/>
          <a:stretch>
            <a:fillRect/>
          </a:stretch>
        </p:blipFill>
        <p:spPr bwMode="auto">
          <a:xfrm>
            <a:off x="0" y="188640"/>
            <a:ext cx="1584175" cy="1633526"/>
          </a:xfrm>
          <a:prstGeom prst="rect">
            <a:avLst/>
          </a:prstGeom>
          <a:noFill/>
        </p:spPr>
      </p:pic>
      <p:sp>
        <p:nvSpPr>
          <p:cNvPr id="10" name="Title 2"/>
          <p:cNvSpPr txBox="1">
            <a:spLocks/>
          </p:cNvSpPr>
          <p:nvPr/>
        </p:nvSpPr>
        <p:spPr>
          <a:xfrm>
            <a:off x="1547664" y="404664"/>
            <a:ext cx="7596336" cy="504056"/>
          </a:xfrm>
          <a:prstGeom prst="rect">
            <a:avLst/>
          </a:prstGeom>
          <a:solidFill>
            <a:srgbClr val="0070C0"/>
          </a:solidFill>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r-Latn-RS" sz="4400" b="1" noProof="0" dirty="0">
                <a:solidFill>
                  <a:schemeClr val="bg1"/>
                </a:solidFill>
                <a:latin typeface="+mj-lt"/>
                <a:ea typeface="+mj-ea"/>
                <a:cs typeface="+mj-cs"/>
              </a:rPr>
              <a:t>ŠTA DALJE?</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pic>
        <p:nvPicPr>
          <p:cNvPr id="19" name="Picture 60"/>
          <p:cNvPicPr>
            <a:picLocks noChangeAspect="1" noChangeArrowheads="1"/>
          </p:cNvPicPr>
          <p:nvPr/>
        </p:nvPicPr>
        <p:blipFill>
          <a:blip r:embed="rId3" cstate="print"/>
          <a:srcRect/>
          <a:stretch>
            <a:fillRect/>
          </a:stretch>
        </p:blipFill>
        <p:spPr bwMode="auto">
          <a:xfrm>
            <a:off x="4860032" y="2564904"/>
            <a:ext cx="3836988" cy="2828925"/>
          </a:xfrm>
          <a:prstGeom prst="rect">
            <a:avLst/>
          </a:prstGeom>
          <a:noFill/>
          <a:ln w="9525">
            <a:noFill/>
            <a:miter lim="800000"/>
            <a:headEnd/>
            <a:tailEnd/>
          </a:ln>
        </p:spPr>
      </p:pic>
      <p:pic>
        <p:nvPicPr>
          <p:cNvPr id="7" name="Picture 9"/>
          <p:cNvPicPr>
            <a:picLocks noChangeAspect="1" noChangeArrowheads="1"/>
          </p:cNvPicPr>
          <p:nvPr/>
        </p:nvPicPr>
        <p:blipFill>
          <a:blip r:embed="rId4" cstate="print"/>
          <a:srcRect/>
          <a:stretch>
            <a:fillRect/>
          </a:stretch>
        </p:blipFill>
        <p:spPr bwMode="auto">
          <a:xfrm>
            <a:off x="179512" y="2276872"/>
            <a:ext cx="2987824" cy="3200786"/>
          </a:xfrm>
          <a:prstGeom prst="rect">
            <a:avLst/>
          </a:prstGeom>
          <a:noFill/>
          <a:ln w="9525">
            <a:noFill/>
            <a:miter lim="800000"/>
            <a:headEnd/>
            <a:tailEnd/>
          </a:ln>
        </p:spPr>
      </p:pic>
      <p:sp>
        <p:nvSpPr>
          <p:cNvPr id="8" name="TextBox 7"/>
          <p:cNvSpPr txBox="1"/>
          <p:nvPr/>
        </p:nvSpPr>
        <p:spPr>
          <a:xfrm>
            <a:off x="3347864" y="3573016"/>
            <a:ext cx="1368152" cy="707886"/>
          </a:xfrm>
          <a:prstGeom prst="rect">
            <a:avLst/>
          </a:prstGeom>
          <a:noFill/>
        </p:spPr>
        <p:txBody>
          <a:bodyPr wrap="square" rtlCol="0">
            <a:spAutoFit/>
          </a:bodyPr>
          <a:lstStyle/>
          <a:p>
            <a:r>
              <a:rPr lang="sr-Latn-RS" sz="4000" b="1" dirty="0"/>
              <a:t>30 : 2</a:t>
            </a:r>
            <a:endParaRPr lang="en-US" sz="4000" b="1" dirty="0"/>
          </a:p>
        </p:txBody>
      </p:sp>
    </p:spTree>
    <p:extLst>
      <p:ext uri="{BB962C8B-B14F-4D97-AF65-F5344CB8AC3E}">
        <p14:creationId xmlns:p14="http://schemas.microsoft.com/office/powerpoint/2010/main" val="2199543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0" y="6453336"/>
            <a:ext cx="9144000" cy="404664"/>
          </a:xfrm>
          <a:prstGeom prst="rect">
            <a:avLst/>
          </a:prstGeom>
          <a:solidFill>
            <a:srgbClr val="0070C0"/>
          </a:solidFill>
        </p:spPr>
        <p:txBody>
          <a:bodyPr vert="horz" lIns="91440" tIns="45720" rIns="91440" bIns="45720" rtlCol="0" anchor="ctr">
            <a:normAutofit fontScale="55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sr-Latn-RS" sz="4400" b="1" i="0" u="none" strike="noStrike" kern="1200" cap="none" spc="0" normalizeH="0" baseline="0" noProof="0" dirty="0">
                <a:ln>
                  <a:noFill/>
                </a:ln>
                <a:solidFill>
                  <a:srgbClr val="FF0000"/>
                </a:solidFill>
                <a:effectLst/>
                <a:uLnTx/>
                <a:uFillTx/>
                <a:latin typeface="+mj-lt"/>
                <a:ea typeface="+mj-ea"/>
                <a:cs typeface="+mj-cs"/>
              </a:rPr>
              <a:t>#</a:t>
            </a:r>
            <a:r>
              <a:rPr lang="en-US" sz="4400" b="1" noProof="0" dirty="0" err="1">
                <a:solidFill>
                  <a:srgbClr val="FF0000"/>
                </a:solidFill>
                <a:latin typeface="+mj-lt"/>
                <a:ea typeface="+mj-ea"/>
                <a:cs typeface="+mj-cs"/>
              </a:rPr>
              <a:t>SePPCrew</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9" name="Picture 3" descr="C:\Users\Sekcija prve pomoci\Desktop\PoloMajica_priprema (1)_pages-to-jpg-0001.jpg"/>
          <p:cNvPicPr>
            <a:picLocks noChangeAspect="1" noChangeArrowheads="1"/>
          </p:cNvPicPr>
          <p:nvPr/>
        </p:nvPicPr>
        <p:blipFill>
          <a:blip r:embed="rId2" cstate="print"/>
          <a:srcRect/>
          <a:stretch>
            <a:fillRect/>
          </a:stretch>
        </p:blipFill>
        <p:spPr bwMode="auto">
          <a:xfrm>
            <a:off x="0" y="188640"/>
            <a:ext cx="1584175" cy="1633526"/>
          </a:xfrm>
          <a:prstGeom prst="rect">
            <a:avLst/>
          </a:prstGeom>
          <a:noFill/>
        </p:spPr>
      </p:pic>
      <p:sp>
        <p:nvSpPr>
          <p:cNvPr id="10" name="Title 2"/>
          <p:cNvSpPr txBox="1">
            <a:spLocks/>
          </p:cNvSpPr>
          <p:nvPr/>
        </p:nvSpPr>
        <p:spPr>
          <a:xfrm>
            <a:off x="1547664" y="404664"/>
            <a:ext cx="7596336" cy="504056"/>
          </a:xfrm>
          <a:prstGeom prst="rect">
            <a:avLst/>
          </a:prstGeom>
          <a:solidFill>
            <a:srgbClr val="0070C0"/>
          </a:solidFill>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r-Latn-RS" sz="4400" b="1" noProof="0" dirty="0">
                <a:solidFill>
                  <a:schemeClr val="bg1"/>
                </a:solidFill>
                <a:latin typeface="+mj-lt"/>
                <a:ea typeface="+mj-ea"/>
                <a:cs typeface="+mj-cs"/>
              </a:rPr>
              <a:t>VAŽNO!</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11" name="Rectangle 3"/>
          <p:cNvSpPr txBox="1">
            <a:spLocks noChangeArrowheads="1"/>
          </p:cNvSpPr>
          <p:nvPr/>
        </p:nvSpPr>
        <p:spPr bwMode="auto">
          <a:xfrm>
            <a:off x="0" y="1988840"/>
            <a:ext cx="8229600" cy="4525962"/>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sr-Latn-RS" sz="2400" dirty="0"/>
              <a:t>Reanimaciju radimo dok:</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sr-Latn-CS" sz="2400" b="0" i="0" u="none" strike="noStrike" kern="1200" cap="none" spc="0" normalizeH="0" baseline="0" noProof="0" dirty="0">
                <a:ln>
                  <a:noFill/>
                </a:ln>
                <a:solidFill>
                  <a:schemeClr val="tx1"/>
                </a:solidFill>
                <a:effectLst/>
                <a:uLnTx/>
                <a:uFillTx/>
                <a:latin typeface="+mn-lt"/>
                <a:ea typeface="+mn-ea"/>
                <a:cs typeface="+mn-cs"/>
              </a:rPr>
              <a:t>    - n</a:t>
            </a:r>
            <a:r>
              <a:rPr kumimoji="0" lang="en-US" sz="2400" b="0" i="0" u="none" strike="noStrike" kern="1200" cap="none" spc="0" normalizeH="0" baseline="0" noProof="0" dirty="0">
                <a:ln>
                  <a:noFill/>
                </a:ln>
                <a:solidFill>
                  <a:schemeClr val="tx1"/>
                </a:solidFill>
                <a:effectLst/>
                <a:uLnTx/>
                <a:uFillTx/>
                <a:latin typeface="+mn-lt"/>
                <a:ea typeface="+mn-ea"/>
                <a:cs typeface="+mn-cs"/>
              </a:rPr>
              <a:t>e </a:t>
            </a:r>
            <a:r>
              <a:rPr kumimoji="0" lang="en-US" sz="2400" b="0" i="0" u="none" strike="noStrike" kern="1200" cap="none" spc="0" normalizeH="0" baseline="0" noProof="0" dirty="0" err="1">
                <a:ln>
                  <a:noFill/>
                </a:ln>
                <a:solidFill>
                  <a:schemeClr val="tx1"/>
                </a:solidFill>
                <a:effectLst/>
                <a:uLnTx/>
                <a:uFillTx/>
                <a:latin typeface="+mn-lt"/>
                <a:ea typeface="+mn-ea"/>
                <a:cs typeface="+mn-cs"/>
              </a:rPr>
              <a:t>stigne</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stručna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pomoć</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i</a:t>
            </a:r>
            <a:r>
              <a:rPr kumimoji="0" lang="en-US" sz="2400" b="0" i="0" u="none" strike="noStrike" kern="1200" cap="none" spc="0" normalizeH="0" baseline="0" noProof="0" dirty="0">
                <a:ln>
                  <a:noFill/>
                </a:ln>
                <a:solidFill>
                  <a:schemeClr val="tx1"/>
                </a:solidFill>
                <a:effectLst/>
                <a:uLnTx/>
                <a:uFillTx/>
                <a:latin typeface="+mn-lt"/>
                <a:ea typeface="+mn-ea"/>
                <a:cs typeface="+mn-cs"/>
              </a:rPr>
              <a:t> ne </a:t>
            </a:r>
            <a:r>
              <a:rPr kumimoji="0" lang="en-US" sz="2400" b="0" i="0" u="none" strike="noStrike" kern="1200" cap="none" spc="0" normalizeH="0" baseline="0" noProof="0" dirty="0" err="1">
                <a:ln>
                  <a:noFill/>
                </a:ln>
                <a:solidFill>
                  <a:schemeClr val="tx1"/>
                </a:solidFill>
                <a:effectLst/>
                <a:uLnTx/>
                <a:uFillTx/>
                <a:latin typeface="+mn-lt"/>
                <a:ea typeface="+mn-ea"/>
                <a:cs typeface="+mn-cs"/>
              </a:rPr>
              <a:t>preuzme</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reanimaciju</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sr-Latn-CS" sz="2400" b="0" i="0" u="none" strike="noStrike" kern="1200" cap="none" spc="0" normalizeH="0" baseline="0" noProof="0" dirty="0">
                <a:ln>
                  <a:noFill/>
                </a:ln>
                <a:solidFill>
                  <a:schemeClr val="tx1"/>
                </a:solidFill>
                <a:effectLst/>
                <a:uLnTx/>
                <a:uFillTx/>
                <a:latin typeface="+mn-lt"/>
                <a:ea typeface="+mn-ea"/>
                <a:cs typeface="+mn-cs"/>
              </a:rPr>
              <a:t>    - ž</a:t>
            </a:r>
            <a:r>
              <a:rPr kumimoji="0" lang="en-US" sz="2400" b="0" i="0" u="none" strike="noStrike" kern="1200" cap="none" spc="0" normalizeH="0" baseline="0" noProof="0" dirty="0" err="1">
                <a:ln>
                  <a:noFill/>
                </a:ln>
                <a:solidFill>
                  <a:schemeClr val="tx1"/>
                </a:solidFill>
                <a:effectLst/>
                <a:uLnTx/>
                <a:uFillTx/>
                <a:latin typeface="+mn-lt"/>
                <a:ea typeface="+mn-ea"/>
                <a:cs typeface="+mn-cs"/>
              </a:rPr>
              <a:t>rtva</a:t>
            </a:r>
            <a:r>
              <a:rPr kumimoji="0" lang="en-US" sz="2400" b="0" i="0" u="none" strike="noStrike" kern="1200" cap="none" spc="0" normalizeH="0" baseline="0" noProof="0" dirty="0">
                <a:ln>
                  <a:noFill/>
                </a:ln>
                <a:solidFill>
                  <a:schemeClr val="tx1"/>
                </a:solidFill>
                <a:effectLst/>
                <a:uLnTx/>
                <a:uFillTx/>
                <a:latin typeface="+mn-lt"/>
                <a:ea typeface="+mn-ea"/>
                <a:cs typeface="+mn-cs"/>
              </a:rPr>
              <a:t> ne </a:t>
            </a:r>
            <a:r>
              <a:rPr kumimoji="0" lang="en-US" sz="2400" b="0" i="0" u="none" strike="noStrike" kern="1200" cap="none" spc="0" normalizeH="0" baseline="0" noProof="0" dirty="0" err="1">
                <a:ln>
                  <a:noFill/>
                </a:ln>
                <a:solidFill>
                  <a:schemeClr val="tx1"/>
                </a:solidFill>
                <a:effectLst/>
                <a:uLnTx/>
                <a:uFillTx/>
                <a:latin typeface="+mn-lt"/>
                <a:ea typeface="+mn-ea"/>
                <a:cs typeface="+mn-cs"/>
              </a:rPr>
              <a:t>počne</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normalno</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disati</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sr-Latn-CS" sz="2400" b="0" i="0" u="none" strike="noStrike" kern="1200" cap="none" spc="0" normalizeH="0" baseline="0" noProof="0" dirty="0">
                <a:ln>
                  <a:noFill/>
                </a:ln>
                <a:solidFill>
                  <a:schemeClr val="tx1"/>
                </a:solidFill>
                <a:effectLst/>
                <a:uLnTx/>
                <a:uFillTx/>
                <a:latin typeface="+mn-lt"/>
                <a:ea typeface="+mn-ea"/>
                <a:cs typeface="+mn-cs"/>
              </a:rPr>
              <a:t>    - s</a:t>
            </a:r>
            <a:r>
              <a:rPr kumimoji="0" lang="en-US" sz="2400" b="0" i="0" u="none" strike="noStrike" kern="1200" cap="none" spc="0" normalizeH="0" baseline="0" noProof="0" dirty="0" err="1">
                <a:ln>
                  <a:noFill/>
                </a:ln>
                <a:solidFill>
                  <a:schemeClr val="tx1"/>
                </a:solidFill>
                <a:effectLst/>
                <a:uLnTx/>
                <a:uFillTx/>
                <a:latin typeface="+mn-lt"/>
                <a:ea typeface="+mn-ea"/>
                <a:cs typeface="+mn-cs"/>
              </a:rPr>
              <a:t>pasilac</a:t>
            </a:r>
            <a:r>
              <a:rPr kumimoji="0" lang="en-US" sz="2400" b="0" i="0" u="none" strike="noStrike" kern="1200" cap="none" spc="0" normalizeH="0" baseline="0" noProof="0" dirty="0">
                <a:ln>
                  <a:noFill/>
                </a:ln>
                <a:solidFill>
                  <a:schemeClr val="tx1"/>
                </a:solidFill>
                <a:effectLst/>
                <a:uLnTx/>
                <a:uFillTx/>
                <a:latin typeface="+mn-lt"/>
                <a:ea typeface="+mn-ea"/>
                <a:cs typeface="+mn-cs"/>
              </a:rPr>
              <a:t> ne </a:t>
            </a:r>
            <a:r>
              <a:rPr kumimoji="0" lang="en-US" sz="2400" b="0" i="0" u="none" strike="noStrike" kern="1200" cap="none" spc="0" normalizeH="0" baseline="0" noProof="0" dirty="0" err="1">
                <a:ln>
                  <a:noFill/>
                </a:ln>
                <a:solidFill>
                  <a:schemeClr val="tx1"/>
                </a:solidFill>
                <a:effectLst/>
                <a:uLnTx/>
                <a:uFillTx/>
                <a:latin typeface="+mn-lt"/>
                <a:ea typeface="+mn-ea"/>
                <a:cs typeface="+mn-cs"/>
              </a:rPr>
              <a:t>postane</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iscrpljen</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sr-Latn-C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Ne </a:t>
            </a:r>
            <a:r>
              <a:rPr kumimoji="0" lang="en-US" sz="2400" b="0" i="0" u="none" strike="noStrike" kern="1200" cap="none" spc="0" normalizeH="0" baseline="0" noProof="0" dirty="0" err="1">
                <a:ln>
                  <a:noFill/>
                </a:ln>
                <a:solidFill>
                  <a:schemeClr val="tx1"/>
                </a:solidFill>
                <a:effectLst/>
                <a:uLnTx/>
                <a:uFillTx/>
                <a:latin typeface="+mn-lt"/>
                <a:ea typeface="+mn-ea"/>
                <a:cs typeface="+mn-cs"/>
              </a:rPr>
              <a:t>postoji</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evidentirana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ozbiljna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infekcija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kao</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posledica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primene</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sr-Latn-CS" sz="2400" b="0" i="0" u="none" strike="noStrike" kern="1200" cap="none" spc="0" normalizeH="0" baseline="0" noProof="0" dirty="0">
                <a:ln>
                  <a:noFill/>
                </a:ln>
                <a:solidFill>
                  <a:schemeClr val="tx1"/>
                </a:solidFill>
                <a:effectLst/>
                <a:uLnTx/>
                <a:uFillTx/>
                <a:latin typeface="+mn-lt"/>
                <a:ea typeface="+mn-ea"/>
                <a:cs typeface="+mn-cs"/>
              </a:rPr>
              <a:t>“veštačkog disanja”, ali naravno preporučuje se korišćenje zaštite (maramica,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džepn</a:t>
            </a:r>
            <a:r>
              <a:rPr kumimoji="0" lang="sr-Latn-CS" sz="2400" b="0" i="0" u="none" strike="noStrike" kern="1200" cap="none" spc="0" normalizeH="0" baseline="0" noProof="0" dirty="0">
                <a:ln>
                  <a:noFill/>
                </a:ln>
                <a:solidFill>
                  <a:schemeClr val="tx1"/>
                </a:solidFill>
                <a:effectLst/>
                <a:uLnTx/>
                <a:uFillTx/>
                <a:latin typeface="+mn-lt"/>
                <a:ea typeface="+mn-ea"/>
                <a:cs typeface="+mn-cs"/>
              </a:rPr>
              <a:t>a</a:t>
            </a:r>
            <a:r>
              <a:rPr kumimoji="0" lang="en-US" sz="2400" b="0" i="0" u="none" strike="noStrike" kern="1200" cap="none" spc="0" normalizeH="0" baseline="0" noProof="0" dirty="0">
                <a:ln>
                  <a:noFill/>
                </a:ln>
                <a:solidFill>
                  <a:schemeClr val="tx1"/>
                </a:solidFill>
                <a:effectLst/>
                <a:uLnTx/>
                <a:uFillTx/>
                <a:latin typeface="+mn-lt"/>
                <a:ea typeface="+mn-ea"/>
                <a:cs typeface="+mn-cs"/>
              </a:rPr>
              <a:t> mask</a:t>
            </a:r>
            <a:r>
              <a:rPr kumimoji="0" lang="sr-Latn-CS" sz="2400" b="0" i="0" u="none" strike="noStrike" kern="1200" cap="none" spc="0" normalizeH="0" baseline="0" noProof="0" dirty="0">
                <a:ln>
                  <a:noFill/>
                </a:ln>
                <a:solidFill>
                  <a:schemeClr val="tx1"/>
                </a:solidFill>
                <a:effectLst/>
                <a:uLnTx/>
                <a:uFillTx/>
                <a:latin typeface="+mn-lt"/>
                <a:ea typeface="+mn-ea"/>
                <a:cs typeface="+mn-cs"/>
              </a:rPr>
              <a:t>a).</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sr-Latn-CS" sz="2400" dirty="0"/>
              <a:t>Po najnovijim smernicama insuflacije nisu neophodne ukoliko smatrate da postoji opasnost da se zarazite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53312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828091"/>
          </a:xfrm>
        </p:spPr>
        <p:txBody>
          <a:bodyPr/>
          <a:lstStyle/>
          <a:p>
            <a:r>
              <a:rPr lang="sr-Cyrl-BA" dirty="0" smtClean="0">
                <a:solidFill>
                  <a:srgbClr val="FF0000"/>
                </a:solidFill>
              </a:rPr>
              <a:t>3. Да ли обилно крвари? </a:t>
            </a:r>
            <a:endParaRPr lang="sr-Latn-RS" dirty="0">
              <a:solidFill>
                <a:srgbClr val="FF0000"/>
              </a:solidFill>
            </a:endParaRPr>
          </a:p>
        </p:txBody>
      </p:sp>
      <p:sp>
        <p:nvSpPr>
          <p:cNvPr id="3" name="Content Placeholder 2"/>
          <p:cNvSpPr>
            <a:spLocks noGrp="1"/>
          </p:cNvSpPr>
          <p:nvPr>
            <p:ph idx="1"/>
          </p:nvPr>
        </p:nvSpPr>
        <p:spPr>
          <a:xfrm>
            <a:off x="457200" y="1916832"/>
            <a:ext cx="8229600" cy="4752528"/>
          </a:xfrm>
        </p:spPr>
        <p:txBody>
          <a:bodyPr>
            <a:normAutofit fontScale="92500"/>
          </a:bodyPr>
          <a:lstStyle/>
          <a:p>
            <a:r>
              <a:rPr lang="sr-Cyrl-RS" sz="2800" dirty="0" smtClean="0"/>
              <a:t>Осим губитка свести и престанка дисања (као и рада срца), </a:t>
            </a:r>
            <a:r>
              <a:rPr lang="sr-Cyrl-RS" sz="2800" b="1" dirty="0" smtClean="0"/>
              <a:t>обилно крварење такође представља по живот опасну ситуацију</a:t>
            </a:r>
            <a:r>
              <a:rPr lang="sr-Cyrl-RS" sz="2800" dirty="0" smtClean="0"/>
              <a:t>, било да је оно спољашње или унутрашње</a:t>
            </a:r>
            <a:r>
              <a:rPr lang="sr-Cyrl-RS" sz="2800" dirty="0"/>
              <a:t>. </a:t>
            </a:r>
            <a:endParaRPr lang="sr-Cyrl-RS" sz="2800" dirty="0" smtClean="0"/>
          </a:p>
          <a:p>
            <a:r>
              <a:rPr lang="sr-Cyrl-RS" sz="2800" dirty="0" smtClean="0"/>
              <a:t>У </a:t>
            </a:r>
            <a:r>
              <a:rPr lang="sr-Cyrl-RS" sz="2800" dirty="0"/>
              <a:t>погледу </a:t>
            </a:r>
            <a:r>
              <a:rPr lang="sr-Cyrl-RS" sz="2800" dirty="0" smtClean="0"/>
              <a:t>препознавања па и збрињавања спољашње крварење углавном не представља проблем за обучене лаике, стога ће оно овде бити детаљније описано</a:t>
            </a:r>
          </a:p>
          <a:p>
            <a:endParaRPr lang="sr-Cyrl-RS" sz="2800" dirty="0" smtClean="0"/>
          </a:p>
          <a:p>
            <a:r>
              <a:rPr lang="sr-Cyrl-RS" sz="2400" dirty="0" smtClean="0"/>
              <a:t>Дијагностиковање и збрињавање унутрашњег крварења увек је у надлежности лекара, те о томе овде неће бити речи.  </a:t>
            </a:r>
          </a:p>
          <a:p>
            <a:endParaRPr lang="sr-Latn-RS" dirty="0"/>
          </a:p>
        </p:txBody>
      </p:sp>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5" name="Trapezoid 4">
            <a:extLst>
              <a:ext uri="{FF2B5EF4-FFF2-40B4-BE49-F238E27FC236}">
                <a16:creationId xmlns="" xmlns:a16="http://schemas.microsoft.com/office/drawing/2014/main" id="{97C2F042-42A4-4753-A9DB-056301CB97F1}"/>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1373147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792088"/>
          </a:xfrm>
        </p:spPr>
        <p:txBody>
          <a:bodyPr>
            <a:normAutofit/>
          </a:bodyPr>
          <a:lstStyle/>
          <a:p>
            <a:pPr algn="l"/>
            <a:r>
              <a:rPr lang="sr-Cyrl-RS" dirty="0">
                <a:solidFill>
                  <a:srgbClr val="FF0000"/>
                </a:solidFill>
              </a:rPr>
              <a:t>Крварење</a:t>
            </a:r>
            <a:endParaRPr lang="sr-Latn-RS" dirty="0">
              <a:solidFill>
                <a:srgbClr val="FF0000"/>
              </a:solidFill>
            </a:endParaRPr>
          </a:p>
        </p:txBody>
      </p:sp>
      <p:sp>
        <p:nvSpPr>
          <p:cNvPr id="3" name="Content Placeholder 2"/>
          <p:cNvSpPr>
            <a:spLocks noGrp="1"/>
          </p:cNvSpPr>
          <p:nvPr>
            <p:ph idx="1"/>
          </p:nvPr>
        </p:nvSpPr>
        <p:spPr>
          <a:xfrm>
            <a:off x="215515" y="1700807"/>
            <a:ext cx="8928485" cy="5157193"/>
          </a:xfrm>
        </p:spPr>
        <p:txBody>
          <a:bodyPr/>
          <a:lstStyle/>
          <a:p>
            <a:pPr marL="0" indent="0">
              <a:buNone/>
            </a:pPr>
            <a:r>
              <a:rPr lang="sr-Cyrl-RS" sz="2800" b="1" dirty="0"/>
              <a:t>Крварење </a:t>
            </a:r>
            <a:r>
              <a:rPr lang="sr-Cyrl-RS" sz="2800" b="1" dirty="0" smtClean="0"/>
              <a:t>је </a:t>
            </a:r>
            <a:r>
              <a:rPr lang="sr-Cyrl-RS" sz="2800" b="1" dirty="0"/>
              <a:t>истицање крви из повређеног крвног </a:t>
            </a:r>
            <a:r>
              <a:rPr lang="sr-Cyrl-RS" sz="2800" b="1" dirty="0" smtClean="0"/>
              <a:t>суда.</a:t>
            </a:r>
            <a:endParaRPr lang="sr-Cyrl-RS" sz="2800" b="1" dirty="0"/>
          </a:p>
          <a:p>
            <a:r>
              <a:rPr lang="sr-Cyrl-RS" sz="2800" dirty="0"/>
              <a:t>Дели се према:</a:t>
            </a:r>
          </a:p>
          <a:p>
            <a:pPr lvl="1"/>
            <a:r>
              <a:rPr lang="sr-Cyrl-RS" sz="2400" u="sng" dirty="0"/>
              <a:t>Месту </a:t>
            </a:r>
            <a:r>
              <a:rPr lang="sr-Cyrl-RS" sz="2400" u="sng" dirty="0" smtClean="0"/>
              <a:t>истицања:</a:t>
            </a:r>
            <a:endParaRPr lang="sr-Cyrl-RS" sz="2400" u="sng" dirty="0"/>
          </a:p>
          <a:p>
            <a:pPr lvl="2"/>
            <a:r>
              <a:rPr lang="sr-Cyrl-RS" sz="2000" dirty="0" smtClean="0"/>
              <a:t>Спољашње или видљиво</a:t>
            </a:r>
            <a:endParaRPr lang="sr-Cyrl-RS" sz="2000" dirty="0"/>
          </a:p>
          <a:p>
            <a:pPr lvl="2"/>
            <a:r>
              <a:rPr lang="sr-Cyrl-RS" sz="2000" dirty="0"/>
              <a:t>Унутрашње</a:t>
            </a:r>
          </a:p>
          <a:p>
            <a:pPr lvl="1"/>
            <a:r>
              <a:rPr lang="sr-Cyrl-RS" sz="2400" u="sng" dirty="0"/>
              <a:t>Врсти повређеног крвог суда:</a:t>
            </a:r>
          </a:p>
          <a:p>
            <a:pPr lvl="2"/>
            <a:r>
              <a:rPr lang="sr-Cyrl-RS" sz="2000" dirty="0"/>
              <a:t>Артеријско</a:t>
            </a:r>
          </a:p>
          <a:p>
            <a:pPr lvl="2"/>
            <a:r>
              <a:rPr lang="sr-Cyrl-RS" sz="2000" dirty="0"/>
              <a:t>Венско</a:t>
            </a:r>
          </a:p>
          <a:p>
            <a:pPr lvl="2"/>
            <a:r>
              <a:rPr lang="sr-Cyrl-RS" sz="2000" dirty="0"/>
              <a:t>Капиларно</a:t>
            </a:r>
          </a:p>
          <a:p>
            <a:pPr lvl="1"/>
            <a:r>
              <a:rPr lang="sr-Cyrl-RS" sz="2400" u="sng" dirty="0"/>
              <a:t>Количини изгубљене крви</a:t>
            </a:r>
          </a:p>
          <a:p>
            <a:pPr lvl="2"/>
            <a:r>
              <a:rPr lang="sr-Cyrl-RS" sz="2000" dirty="0"/>
              <a:t>Обилно</a:t>
            </a:r>
          </a:p>
          <a:p>
            <a:pPr lvl="2"/>
            <a:r>
              <a:rPr lang="sr-Cyrl-RS" sz="2000" dirty="0"/>
              <a:t>Необилно</a:t>
            </a:r>
          </a:p>
        </p:txBody>
      </p:sp>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1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5026" y="2240525"/>
            <a:ext cx="2908099" cy="17426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0250" y="3827136"/>
            <a:ext cx="2820463" cy="1801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8263" y="5382183"/>
            <a:ext cx="2605477" cy="14641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rapezoid 4">
            <a:extLst>
              <a:ext uri="{FF2B5EF4-FFF2-40B4-BE49-F238E27FC236}">
                <a16:creationId xmlns="" xmlns:a16="http://schemas.microsoft.com/office/drawing/2014/main" id="{A79F8E5D-0F6B-4A9E-A6D4-BBFC9CADC5EE}"/>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4233555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Content Placeholder 5"/>
          <p:cNvSpPr>
            <a:spLocks noGrp="1"/>
          </p:cNvSpPr>
          <p:nvPr>
            <p:ph idx="1"/>
          </p:nvPr>
        </p:nvSpPr>
        <p:spPr/>
        <p:txBody>
          <a:bodyPr/>
          <a:lstStyle/>
          <a:p>
            <a:r>
              <a:rPr lang="sr-Cyrl-BA" dirty="0" smtClean="0"/>
              <a:t>Директан притисак на рану (преко газе) -</a:t>
            </a:r>
            <a:r>
              <a:rPr lang="sr-Cyrl-BA" sz="2400" dirty="0" smtClean="0"/>
              <a:t>само до постављања компресивног завоја</a:t>
            </a:r>
          </a:p>
          <a:p>
            <a:endParaRPr lang="sr-Cyrl-BA" dirty="0" smtClean="0"/>
          </a:p>
          <a:p>
            <a:endParaRPr lang="sr-Cyrl-BA" dirty="0" smtClean="0"/>
          </a:p>
          <a:p>
            <a:endParaRPr lang="sr-Cyrl-BA" dirty="0"/>
          </a:p>
          <a:p>
            <a:r>
              <a:rPr lang="sr-Cyrl-BA" dirty="0" smtClean="0"/>
              <a:t>Компресивни завој </a:t>
            </a:r>
          </a:p>
          <a:p>
            <a:pPr marL="0" indent="0">
              <a:buNone/>
            </a:pPr>
            <a:r>
              <a:rPr lang="sr-Cyrl-BA" dirty="0"/>
              <a:t> </a:t>
            </a:r>
            <a:r>
              <a:rPr lang="sr-Cyrl-BA" dirty="0" smtClean="0"/>
              <a:t>  </a:t>
            </a:r>
            <a:r>
              <a:rPr lang="sr-Cyrl-BA" sz="2400" dirty="0" smtClean="0"/>
              <a:t>(уз  елевацију/аутотрансфузију уколико је потребно) </a:t>
            </a:r>
            <a:endParaRPr lang="sr-Latn-RS" dirty="0"/>
          </a:p>
        </p:txBody>
      </p:sp>
      <p:sp>
        <p:nvSpPr>
          <p:cNvPr id="11" name="Rectangle 2"/>
          <p:cNvSpPr>
            <a:spLocks noChangeArrowheads="1"/>
          </p:cNvSpPr>
          <p:nvPr/>
        </p:nvSpPr>
        <p:spPr bwMode="auto">
          <a:xfrm>
            <a:off x="683568" y="773296"/>
            <a:ext cx="802705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9pPr>
          </a:lstStyle>
          <a:p>
            <a:pPr algn="r">
              <a:spcBef>
                <a:spcPts val="600"/>
              </a:spcBef>
              <a:buClrTx/>
              <a:buFontTx/>
              <a:buNone/>
            </a:pPr>
            <a:r>
              <a:rPr lang="sr-Cyrl-CS" sz="2400" b="1" dirty="0">
                <a:solidFill>
                  <a:srgbClr val="CC0000"/>
                </a:solidFill>
                <a:cs typeface="Arial" panose="020B0604020202020204" pitchFamily="34" charset="0"/>
              </a:rPr>
              <a:t>НАЧИН ЗАУСТАВЉАЊА СПОЉАШЊЕГ КРВАРЕЊА</a:t>
            </a:r>
          </a:p>
        </p:txBody>
      </p:sp>
      <p:sp>
        <p:nvSpPr>
          <p:cNvPr id="2" name="Trapezoid 1">
            <a:extLst>
              <a:ext uri="{FF2B5EF4-FFF2-40B4-BE49-F238E27FC236}">
                <a16:creationId xmlns="" xmlns:a16="http://schemas.microsoft.com/office/drawing/2014/main" id="{BE88112F-50D9-4C92-9893-FE197A0DC16B}"/>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 name="Down Arrow 2"/>
          <p:cNvSpPr/>
          <p:nvPr/>
        </p:nvSpPr>
        <p:spPr>
          <a:xfrm>
            <a:off x="3357323" y="2996952"/>
            <a:ext cx="450967"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2291002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Content Placeholder 5"/>
          <p:cNvSpPr>
            <a:spLocks noGrp="1"/>
          </p:cNvSpPr>
          <p:nvPr>
            <p:ph idx="1"/>
          </p:nvPr>
        </p:nvSpPr>
        <p:spPr>
          <a:xfrm>
            <a:off x="457200" y="1340768"/>
            <a:ext cx="8229600" cy="4785395"/>
          </a:xfrm>
        </p:spPr>
        <p:txBody>
          <a:bodyPr>
            <a:normAutofit/>
          </a:bodyPr>
          <a:lstStyle/>
          <a:p>
            <a:r>
              <a:rPr lang="sr-Cyrl-BA" sz="2600" dirty="0" smtClean="0"/>
              <a:t>Комадом газе или тканине чврсто притисните место крварења. </a:t>
            </a:r>
          </a:p>
          <a:p>
            <a:r>
              <a:rPr lang="sr-Cyrl-BA" sz="2600" dirty="0" smtClean="0"/>
              <a:t>Ако је у рану забодено страно тело (нож, дрво, стакло...) не смете га вадити. Крварење ћете зауставити притиском на рубове око страног тела.</a:t>
            </a:r>
          </a:p>
          <a:p>
            <a:r>
              <a:rPr lang="sr-Cyrl-BA" sz="2600" dirty="0" smtClean="0"/>
              <a:t>Ова метода носи са собом опасност од брзог замарања спасиоца те попуштања саме компресије.  </a:t>
            </a:r>
          </a:p>
          <a:p>
            <a:endParaRPr lang="sr-Latn-RS" dirty="0"/>
          </a:p>
        </p:txBody>
      </p:sp>
      <p:sp>
        <p:nvSpPr>
          <p:cNvPr id="11" name="Rectangle 2"/>
          <p:cNvSpPr>
            <a:spLocks noChangeArrowheads="1"/>
          </p:cNvSpPr>
          <p:nvPr/>
        </p:nvSpPr>
        <p:spPr bwMode="auto">
          <a:xfrm>
            <a:off x="930121" y="601235"/>
            <a:ext cx="5083741"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9pPr>
          </a:lstStyle>
          <a:p>
            <a:pPr>
              <a:buClrTx/>
              <a:buFontTx/>
              <a:buNone/>
            </a:pPr>
            <a:r>
              <a:rPr lang="sr-Cyrl-CS" sz="3200" b="1" dirty="0">
                <a:latin typeface="+mn-lt"/>
                <a:cs typeface="Arial" panose="020B0604020202020204" pitchFamily="34" charset="0"/>
              </a:rPr>
              <a:t>Директан притисак на рану</a:t>
            </a:r>
          </a:p>
        </p:txBody>
      </p:sp>
      <p:sp>
        <p:nvSpPr>
          <p:cNvPr id="2" name="Trapezoid 1">
            <a:extLst>
              <a:ext uri="{FF2B5EF4-FFF2-40B4-BE49-F238E27FC236}">
                <a16:creationId xmlns="" xmlns:a16="http://schemas.microsoft.com/office/drawing/2014/main" id="{BE88112F-50D9-4C92-9893-FE197A0DC16B}"/>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859" y="4365104"/>
            <a:ext cx="6985000" cy="266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178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2160634" y="285750"/>
            <a:ext cx="46719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Tx/>
              <a:buFontTx/>
              <a:buNone/>
            </a:pPr>
            <a:r>
              <a:rPr lang="sr-Cyrl-CS" sz="3200" b="1" dirty="0">
                <a:latin typeface="+mj-lt"/>
                <a:cs typeface="Arial" panose="020B0604020202020204" pitchFamily="34" charset="0"/>
              </a:rPr>
              <a:t>Компресивни завој</a:t>
            </a:r>
          </a:p>
          <a:p>
            <a:pPr algn="ctr">
              <a:buClrTx/>
              <a:buFontTx/>
              <a:buNone/>
            </a:pPr>
            <a:r>
              <a:rPr lang="sr-Cyrl-CS" sz="3200" b="1" dirty="0">
                <a:latin typeface="+mj-lt"/>
                <a:cs typeface="Arial" panose="020B0604020202020204" pitchFamily="34" charset="0"/>
              </a:rPr>
              <a:t>(газа + подлошка + </a:t>
            </a:r>
            <a:r>
              <a:rPr lang="sr-Cyrl-CS" sz="3200" b="1" dirty="0" smtClean="0">
                <a:latin typeface="+mj-lt"/>
                <a:cs typeface="Arial" panose="020B0604020202020204" pitchFamily="34" charset="0"/>
              </a:rPr>
              <a:t>завој)</a:t>
            </a:r>
            <a:endParaRPr lang="sr-Latn-CS" sz="3200" b="1" dirty="0">
              <a:solidFill>
                <a:srgbClr val="FFFF00"/>
              </a:solidFill>
              <a:latin typeface="+mj-lt"/>
              <a:cs typeface="Times New Roman" pitchFamily="18" charset="0"/>
            </a:endParaRPr>
          </a:p>
        </p:txBody>
      </p:sp>
      <p:pic>
        <p:nvPicPr>
          <p:cNvPr id="10243" name="Picture 4" descr="krvaren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357313"/>
            <a:ext cx="28956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zaustavljanje krvarenja pritiskom na ra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71600"/>
            <a:ext cx="29718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kompresivn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2928938"/>
            <a:ext cx="2895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kompresivni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095" y="2666796"/>
            <a:ext cx="2047443" cy="154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1" descr="kompresivni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5000625"/>
            <a:ext cx="33528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p:cNvSpPr/>
          <p:nvPr/>
        </p:nvSpPr>
        <p:spPr>
          <a:xfrm>
            <a:off x="3857625" y="1643063"/>
            <a:ext cx="785813" cy="28575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sr-Cyrl-CS"/>
          </a:p>
        </p:txBody>
      </p:sp>
      <p:sp>
        <p:nvSpPr>
          <p:cNvPr id="13" name="Right Arrow 12"/>
          <p:cNvSpPr/>
          <p:nvPr/>
        </p:nvSpPr>
        <p:spPr>
          <a:xfrm rot="7242619">
            <a:off x="5431632" y="2553494"/>
            <a:ext cx="785812" cy="28575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sr-Cyrl-CS"/>
          </a:p>
        </p:txBody>
      </p:sp>
      <p:sp>
        <p:nvSpPr>
          <p:cNvPr id="14" name="Right Arrow 13"/>
          <p:cNvSpPr/>
          <p:nvPr/>
        </p:nvSpPr>
        <p:spPr>
          <a:xfrm rot="7242619">
            <a:off x="4288631" y="4482307"/>
            <a:ext cx="785813" cy="28575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sr-Cyrl-CS"/>
          </a:p>
        </p:txBody>
      </p:sp>
      <p:sp>
        <p:nvSpPr>
          <p:cNvPr id="15" name="Right Arrow 14"/>
          <p:cNvSpPr/>
          <p:nvPr/>
        </p:nvSpPr>
        <p:spPr>
          <a:xfrm>
            <a:off x="6500813" y="4783138"/>
            <a:ext cx="1406525" cy="139223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sr-Cyrl-CS"/>
          </a:p>
        </p:txBody>
      </p:sp>
    </p:spTree>
    <p:extLst>
      <p:ext uri="{BB962C8B-B14F-4D97-AF65-F5344CB8AC3E}">
        <p14:creationId xmlns:p14="http://schemas.microsoft.com/office/powerpoint/2010/main" val="1904602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611560" y="2861647"/>
            <a:ext cx="8353425" cy="3879721"/>
          </a:xfrm>
        </p:spPr>
        <p:txBody>
          <a:bodyPr>
            <a:noAutofit/>
          </a:bodyPr>
          <a:lstStyle/>
          <a:p>
            <a:pPr>
              <a:lnSpc>
                <a:spcPct val="90000"/>
              </a:lnSpc>
            </a:pPr>
            <a:r>
              <a:rPr lang="ru-RU" sz="2300" dirty="0" smtClean="0"/>
              <a:t>На </a:t>
            </a:r>
            <a:r>
              <a:rPr lang="ru-RU" sz="2300" dirty="0"/>
              <a:t>рану ставити </a:t>
            </a:r>
            <a:r>
              <a:rPr lang="ru-RU" sz="2300" b="1" dirty="0"/>
              <a:t>стерилну газу</a:t>
            </a:r>
            <a:r>
              <a:rPr lang="ru-RU" sz="2300" dirty="0"/>
              <a:t>.</a:t>
            </a:r>
          </a:p>
          <a:p>
            <a:pPr>
              <a:lnSpc>
                <a:spcPct val="90000"/>
              </a:lnSpc>
            </a:pPr>
            <a:r>
              <a:rPr lang="ru-RU" sz="2300" dirty="0"/>
              <a:t>На газу ставити </a:t>
            </a:r>
            <a:r>
              <a:rPr lang="ru-RU" sz="2300" b="1" dirty="0"/>
              <a:t>подлошку</a:t>
            </a:r>
            <a:r>
              <a:rPr lang="ru-RU" sz="2300" dirty="0"/>
              <a:t> (замотуљак завоја или тканине), тачно изнад места крварења. </a:t>
            </a:r>
            <a:r>
              <a:rPr lang="ru-RU" sz="2300" dirty="0" smtClean="0"/>
              <a:t>Као подлошка може </a:t>
            </a:r>
            <a:r>
              <a:rPr lang="ru-RU" sz="2300" dirty="0"/>
              <a:t>послужити и мобилни телефон, комадић дрвета, камен...</a:t>
            </a:r>
          </a:p>
          <a:p>
            <a:pPr>
              <a:lnSpc>
                <a:spcPct val="90000"/>
              </a:lnSpc>
            </a:pPr>
            <a:r>
              <a:rPr lang="ru-RU" sz="2300" b="1" dirty="0"/>
              <a:t>Кружним</a:t>
            </a:r>
            <a:r>
              <a:rPr lang="ru-RU" sz="2300" dirty="0"/>
              <a:t> </a:t>
            </a:r>
            <a:r>
              <a:rPr lang="ru-RU" sz="2300" b="1" dirty="0"/>
              <a:t>завојем</a:t>
            </a:r>
            <a:r>
              <a:rPr lang="ru-RU" sz="2300" dirty="0"/>
              <a:t> и “осмицама” чврсто </a:t>
            </a:r>
            <a:r>
              <a:rPr lang="ru-RU" sz="2300" dirty="0" smtClean="0"/>
              <a:t>стегнути </a:t>
            </a:r>
            <a:r>
              <a:rPr lang="ru-RU" sz="2300" dirty="0"/>
              <a:t>подлошку.</a:t>
            </a:r>
          </a:p>
          <a:p>
            <a:pPr>
              <a:lnSpc>
                <a:spcPct val="90000"/>
              </a:lnSpc>
            </a:pPr>
            <a:r>
              <a:rPr lang="ru-RU" sz="2300" dirty="0"/>
              <a:t>Озлеђену руку или ногу треба држати у издигнутом </a:t>
            </a:r>
            <a:r>
              <a:rPr lang="ru-RU" sz="2300" dirty="0" smtClean="0"/>
              <a:t>положају (поготово ако је рана већа и крварење обилно)</a:t>
            </a:r>
            <a:endParaRPr lang="sr-Cyrl-BA" sz="2300" dirty="0"/>
          </a:p>
          <a:p>
            <a:pPr>
              <a:lnSpc>
                <a:spcPct val="90000"/>
              </a:lnSpc>
            </a:pPr>
            <a:r>
              <a:rPr lang="ru-RU" sz="2300" dirty="0"/>
              <a:t>Компресивни завој </a:t>
            </a:r>
            <a:r>
              <a:rPr lang="ru-RU" sz="2300" u="sng" dirty="0">
                <a:solidFill>
                  <a:srgbClr val="FF0000"/>
                </a:solidFill>
              </a:rPr>
              <a:t>не сме бити превише стегнут </a:t>
            </a:r>
            <a:r>
              <a:rPr lang="ru-RU" sz="2300" dirty="0"/>
              <a:t>(не сме спречити проток крви у подручју ниже од завоја</a:t>
            </a:r>
            <a:r>
              <a:rPr lang="ru-RU" sz="2300" dirty="0" smtClean="0"/>
              <a:t>). Проверити </a:t>
            </a:r>
            <a:r>
              <a:rPr lang="ru-RU" sz="2300" dirty="0"/>
              <a:t>пулс и боју руке ниже од компресивног </a:t>
            </a:r>
            <a:r>
              <a:rPr lang="ru-RU" sz="2300" dirty="0" smtClean="0"/>
              <a:t>завоја</a:t>
            </a:r>
            <a:r>
              <a:rPr lang="ru-RU" sz="2300" dirty="0"/>
              <a:t> </a:t>
            </a:r>
            <a:r>
              <a:rPr lang="ru-RU" sz="2300" dirty="0" smtClean="0"/>
              <a:t>и по потреби попустити. </a:t>
            </a:r>
            <a:endParaRPr lang="en-US" sz="2300" dirty="0"/>
          </a:p>
        </p:txBody>
      </p:sp>
      <p:pic>
        <p:nvPicPr>
          <p:cNvPr id="107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30074"/>
            <a:ext cx="5053760" cy="2131573"/>
          </a:xfrm>
          <a:prstGeom prst="rect">
            <a:avLst/>
          </a:prstGeom>
          <a:noFill/>
          <a:extLst>
            <a:ext uri="{909E8E84-426E-40DD-AFC4-6F175D3DCCD1}">
              <a14:hiddenFill xmlns:a14="http://schemas.microsoft.com/office/drawing/2010/main">
                <a:solidFill>
                  <a:srgbClr val="FFFFFF"/>
                </a:solidFill>
              </a14:hiddenFill>
            </a:ext>
          </a:extLst>
        </p:spPr>
      </p:pic>
      <p:sp>
        <p:nvSpPr>
          <p:cNvPr id="107525" name="TextBox 3"/>
          <p:cNvSpPr txBox="1">
            <a:spLocks noChangeArrowheads="1"/>
          </p:cNvSpPr>
          <p:nvPr/>
        </p:nvSpPr>
        <p:spPr bwMode="auto">
          <a:xfrm>
            <a:off x="4067944" y="188640"/>
            <a:ext cx="46719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buClrTx/>
              <a:buFontTx/>
              <a:buNone/>
            </a:pPr>
            <a:r>
              <a:rPr lang="sr-Cyrl-CS" sz="3200" b="1" dirty="0">
                <a:latin typeface="+mj-lt"/>
                <a:cs typeface="Arial" panose="020B0604020202020204" pitchFamily="34" charset="0"/>
              </a:rPr>
              <a:t>Компресивни завој</a:t>
            </a:r>
          </a:p>
          <a:p>
            <a:pPr algn="ctr">
              <a:buClrTx/>
              <a:buFontTx/>
              <a:buNone/>
            </a:pPr>
            <a:r>
              <a:rPr lang="sr-Cyrl-CS" sz="3200" b="1" dirty="0">
                <a:latin typeface="+mj-lt"/>
                <a:cs typeface="Arial" panose="020B0604020202020204" pitchFamily="34" charset="0"/>
              </a:rPr>
              <a:t>(газа + подлошка + </a:t>
            </a:r>
            <a:r>
              <a:rPr lang="sr-Cyrl-CS" sz="3200" b="1" dirty="0" smtClean="0">
                <a:latin typeface="+mj-lt"/>
                <a:cs typeface="Arial" panose="020B0604020202020204" pitchFamily="34" charset="0"/>
              </a:rPr>
              <a:t>завој)</a:t>
            </a:r>
            <a:endParaRPr lang="sr-Latn-CS" sz="3200" b="1" dirty="0">
              <a:solidFill>
                <a:srgbClr val="FFFF00"/>
              </a:solidFill>
              <a:latin typeface="+mj-lt"/>
              <a:cs typeface="Times New Roman" pitchFamily="18" charset="0"/>
            </a:endParaRPr>
          </a:p>
        </p:txBody>
      </p:sp>
    </p:spTree>
    <p:extLst>
      <p:ext uri="{BB962C8B-B14F-4D97-AF65-F5344CB8AC3E}">
        <p14:creationId xmlns:p14="http://schemas.microsoft.com/office/powerpoint/2010/main" val="4012618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Content Placeholder 5"/>
          <p:cNvSpPr>
            <a:spLocks noGrp="1"/>
          </p:cNvSpPr>
          <p:nvPr>
            <p:ph idx="1"/>
          </p:nvPr>
        </p:nvSpPr>
        <p:spPr/>
        <p:txBody>
          <a:bodyPr/>
          <a:lstStyle/>
          <a:p>
            <a:endParaRPr lang="sr-Latn-RS" dirty="0"/>
          </a:p>
        </p:txBody>
      </p:sp>
      <p:sp>
        <p:nvSpPr>
          <p:cNvPr id="11" name="Rectangle 2"/>
          <p:cNvSpPr>
            <a:spLocks noChangeArrowheads="1"/>
          </p:cNvSpPr>
          <p:nvPr/>
        </p:nvSpPr>
        <p:spPr bwMode="auto">
          <a:xfrm>
            <a:off x="1296988" y="882722"/>
            <a:ext cx="671688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9pPr>
          </a:lstStyle>
          <a:p>
            <a:pPr>
              <a:buClrTx/>
              <a:buFontTx/>
              <a:buNone/>
            </a:pPr>
            <a:r>
              <a:rPr lang="sr-Cyrl-CS" sz="3200" dirty="0">
                <a:latin typeface="+mj-lt"/>
                <a:cs typeface="Arial" panose="020B0604020202020204" pitchFamily="34" charset="0"/>
              </a:rPr>
              <a:t>Предности положаја аутотрансфузије</a:t>
            </a:r>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50" y="2105025"/>
            <a:ext cx="6051550" cy="4030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20369" t="10600" r="18593" b="17960"/>
          <a:stretch>
            <a:fillRect/>
          </a:stretch>
        </p:blipFill>
        <p:spPr bwMode="auto">
          <a:xfrm>
            <a:off x="4357688" y="4311650"/>
            <a:ext cx="112712" cy="187325"/>
          </a:xfrm>
          <a:prstGeom prst="rect">
            <a:avLst/>
          </a:prstGeom>
          <a:noFill/>
          <a:ln>
            <a:noFill/>
          </a:ln>
          <a:effectLst/>
          <a:extLst>
            <a:ext uri="{909E8E84-426E-40DD-AFC4-6F175D3DCCD1}">
              <a14:hiddenFill xmlns:a14="http://schemas.microsoft.com/office/drawing/2010/main">
                <a:blipFill dpi="0" rotWithShape="0">
                  <a:blip/>
                  <a:srcRect l="20369" t="10600" r="18593" b="1796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20369" t="10600" r="18593" b="17960"/>
          <a:stretch>
            <a:fillRect/>
          </a:stretch>
        </p:blipFill>
        <p:spPr bwMode="auto">
          <a:xfrm>
            <a:off x="7710488" y="4749800"/>
            <a:ext cx="112712" cy="185738"/>
          </a:xfrm>
          <a:prstGeom prst="rect">
            <a:avLst/>
          </a:prstGeom>
          <a:noFill/>
          <a:ln>
            <a:noFill/>
          </a:ln>
          <a:effectLst/>
          <a:extLst>
            <a:ext uri="{909E8E84-426E-40DD-AFC4-6F175D3DCCD1}">
              <a14:hiddenFill xmlns:a14="http://schemas.microsoft.com/office/drawing/2010/main">
                <a:blipFill dpi="0" rotWithShape="0">
                  <a:blip/>
                  <a:srcRect l="20369" t="10600" r="18593" b="1796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20369" t="10600" r="18593" b="17960"/>
          <a:stretch>
            <a:fillRect/>
          </a:stretch>
        </p:blipFill>
        <p:spPr bwMode="auto">
          <a:xfrm>
            <a:off x="7710488" y="4498975"/>
            <a:ext cx="112712" cy="185738"/>
          </a:xfrm>
          <a:prstGeom prst="rect">
            <a:avLst/>
          </a:prstGeom>
          <a:noFill/>
          <a:ln>
            <a:noFill/>
          </a:ln>
          <a:effectLst/>
          <a:extLst>
            <a:ext uri="{909E8E84-426E-40DD-AFC4-6F175D3DCCD1}">
              <a14:hiddenFill xmlns:a14="http://schemas.microsoft.com/office/drawing/2010/main">
                <a:blipFill dpi="0" rotWithShape="0">
                  <a:blip/>
                  <a:srcRect l="20369" t="10600" r="18593" b="1796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l="10493" t="14844" r="12270" b="15166"/>
          <a:stretch>
            <a:fillRect/>
          </a:stretch>
        </p:blipFill>
        <p:spPr bwMode="auto">
          <a:xfrm>
            <a:off x="4654550" y="5135563"/>
            <a:ext cx="366713" cy="304800"/>
          </a:xfrm>
          <a:prstGeom prst="rect">
            <a:avLst/>
          </a:prstGeom>
          <a:noFill/>
          <a:ln>
            <a:noFill/>
          </a:ln>
          <a:effectLst/>
          <a:extLst>
            <a:ext uri="{909E8E84-426E-40DD-AFC4-6F175D3DCCD1}">
              <a14:hiddenFill xmlns:a14="http://schemas.microsoft.com/office/drawing/2010/main">
                <a:blipFill dpi="0" rotWithShape="0">
                  <a:blip/>
                  <a:srcRect l="10493" t="14844" r="12270" b="1516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rapezoid 1">
            <a:extLst>
              <a:ext uri="{FF2B5EF4-FFF2-40B4-BE49-F238E27FC236}">
                <a16:creationId xmlns="" xmlns:a16="http://schemas.microsoft.com/office/drawing/2014/main" id="{1A787E64-E192-4DB7-B2EC-0FC8DBCB3231}"/>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297812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7"/>
                                        </p:tgtEl>
                                        <p:attrNameLst>
                                          <p:attrName>style.visibility</p:attrName>
                                        </p:attrNameLst>
                                      </p:cBhvr>
                                      <p:to>
                                        <p:strVal val="visible"/>
                                      </p:to>
                                    </p:set>
                                  </p:childTnLst>
                                </p:cTn>
                              </p:par>
                              <p:par>
                                <p:cTn id="7" presetID="0" presetClass="path" accel="50000" decel="50000" fill="hold" nodeType="withEffect">
                                  <p:stCondLst>
                                    <p:cond delay="0"/>
                                  </p:stCondLst>
                                  <p:childTnLst>
                                    <p:animMotion origin="layout" path="M -0.00243 0.03261 C -0.00347 0.08048 -0.00451 0.08302 -0.00243 0.12789 C -0.00208 0.13459 -0.00122 0.14408 0.0026 0.14916 C 0.00851 0.15703 0.01996 0.15633 0.02726 0.15749 C 0.05295 0.15518 0.04114 0.16027 0.05312 0.14431" ptsTypes="">
                                      <p:cBhvr additive="repl">
                                        <p:cTn id="8" dur="2000" fill="hold"/>
                                        <p:tgtEl>
                                          <p:spTgt spid="14"/>
                                        </p:tgtEl>
                                      </p:cBhvr>
                                    </p:animMotion>
                                  </p:childTnLst>
                                </p:cTn>
                              </p:par>
                              <p:par>
                                <p:cTn id="9" presetID="0" presetClass="path" accel="50000" decel="50000" fill="hold" nodeType="withEffect">
                                  <p:stCondLst>
                                    <p:cond delay="0"/>
                                  </p:stCondLst>
                                  <p:childTnLst>
                                    <p:animMotion origin="layout" path="M -4.72222 -6 -4.16281 -7 C -0.01441 0.00231 -0.04323 0.00485 -0.04323 0.00485 C -0.05312 0.00925 -0.03767 0.00277 -0.05799 0.00809 C -0.0651 0.00994 -0.07292 0.01711 -0.08021 0.01803 C -0.08472 0.0185 -0.08924 0.01919 -0.09375 0.01965 C -0.11146 0.02752 -0.12743 0.02682 -0.14687 0.02775 C -0.15139 0.03214 -0.16111 0.03723 -0.16667 0.04093 C -0.17292 0.04995 -0.1816 0.06267 -0.19132 0.06406 C -0.19757 0.06498 -0.20365 0.06521 -0.2099 0.06568 C -0.21736 0.08071 -0.23611 0.08071 -0.24809 0.0821 C -0.25365 0.08765 -0.25729 0.08857 -0.26406 0.09042 C -0.26701 0.08996 -0.26996 0.08996 -0.27274 0.0888 C -0.27378 0.08834 -0.27396 0.0858 -0.27517 0.08533 C -0.27917 0.08395 -0.28351 0.08418 -0.28767 0.08371 C -0.29687 0.08071 -0.30365 0.07886 -0.31354 0.07886" ptsTypes="">
                                      <p:cBhvr additive="repl">
                                        <p:cTn id="10" dur="2000" fill="hold"/>
                                        <p:tgtEl>
                                          <p:spTgt spid="16"/>
                                        </p:tgtEl>
                                      </p:cBhvr>
                                    </p:animMotion>
                                  </p:childTnLst>
                                </p:cTn>
                              </p:par>
                              <p:par>
                                <p:cTn id="11" presetID="0" presetClass="path" accel="50000" decel="50000" fill="hold" nodeType="withEffect">
                                  <p:stCondLst>
                                    <p:cond delay="0"/>
                                  </p:stCondLst>
                                  <p:childTnLst>
                                    <p:animMotion origin="layout" path="M 5.55556 -7 -9.01018 -6 C -0.0198 0.00046 -0.03941 0.00023 -0.05921 0.00161 C -0.06268 0.00184 -0.0691 0.00485 -0.0691 0.00485 C -0.0757 0.01063 -0.079 0.01017 -0.08768 0.01156 C -0.09549 0.0141 -0.10348 0.01318 -0.11112 0.01641 C -0.11945 0.02381 -0.12744 0.0259 -0.13698 0.0296 C -0.14098 0.03122 -0.1481 0.03769 -0.1481 0.03769 C -0.15035 0.04232 -0.15695 0.0518 -0.16042 0.05434 C -0.16928 0.06105 -0.16962 0.05735 -0.179 0.06567 C -0.18021 0.06683 -0.18125 0.06845 -0.18264 0.06914 C -0.18507 0.0703 -0.18785 0.07053 -0.19011 0.07238 C -0.19254 0.07446 -0.19757 0.07886 -0.19757 0.07886 C -0.19948 0.07863 -0.20955 0.07839 -0.21355 0.07562 C -0.22171 0.06961 -0.22327 0.06452 -0.23334 0.06406 C -0.25712 0.06313 -0.28108 0.0629 -0.30487 0.06244 C -0.30921 0.06059 -0.30973 0.06197 -0.3073 0.0592" ptsTypes="">
                                      <p:cBhvr additive="repl">
                                        <p:cTn id="12" dur="2000" fill="hold"/>
                                        <p:tgtEl>
                                          <p:spTgt spid="15"/>
                                        </p:tgtEl>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9" y="2694573"/>
            <a:ext cx="8474446" cy="2030571"/>
          </a:xfrm>
        </p:spPr>
        <p:txBody>
          <a:bodyPr>
            <a:normAutofit fontScale="90000"/>
          </a:bodyPr>
          <a:lstStyle/>
          <a:p>
            <a:pPr algn="l"/>
            <a:r>
              <a:rPr lang="sr-Cyrl-BA" sz="2400" dirty="0" smtClean="0">
                <a:latin typeface="Arial" charset="0"/>
              </a:rPr>
              <a:t>Најчешће настају услед трауме („чачкање носа“, гурање страног тела у нос, ударца...) или запаљења носне слузнице.</a:t>
            </a:r>
            <a:br>
              <a:rPr lang="sr-Cyrl-BA" sz="2400" dirty="0" smtClean="0">
                <a:latin typeface="Arial" charset="0"/>
              </a:rPr>
            </a:br>
            <a:r>
              <a:rPr lang="sr-Cyrl-BA" sz="2400" dirty="0" smtClean="0">
                <a:latin typeface="Arial" charset="0"/>
              </a:rPr>
              <a:t/>
            </a:r>
            <a:br>
              <a:rPr lang="sr-Cyrl-BA" sz="2400" dirty="0" smtClean="0">
                <a:latin typeface="Arial" charset="0"/>
              </a:rPr>
            </a:br>
            <a:r>
              <a:rPr lang="sr-Cyrl-BA" sz="2400" u="sng" dirty="0" smtClean="0">
                <a:latin typeface="Arial" charset="0"/>
              </a:rPr>
              <a:t>ПРВА ПОМОЋ: </a:t>
            </a:r>
            <a:r>
              <a:rPr lang="sr-Cyrl-BA" sz="2400" dirty="0" smtClean="0">
                <a:latin typeface="Arial" charset="0"/>
              </a:rPr>
              <a:t>Особа </a:t>
            </a:r>
            <a:r>
              <a:rPr lang="sr-Cyrl-BA" sz="2400" dirty="0">
                <a:latin typeface="Arial" charset="0"/>
              </a:rPr>
              <a:t>треба да седи са главом надоле (положај лакат колена) и притисне меки део носа. </a:t>
            </a:r>
            <a:br>
              <a:rPr lang="sr-Cyrl-BA" sz="2400" dirty="0">
                <a:latin typeface="Arial" charset="0"/>
              </a:rPr>
            </a:br>
            <a:endParaRPr lang="sr-Latn-RS" sz="2400" dirty="0">
              <a:solidFill>
                <a:srgbClr val="FF0000"/>
              </a:solidFill>
            </a:endParaRPr>
          </a:p>
        </p:txBody>
      </p:sp>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 name="Trapezoid 2">
            <a:extLst>
              <a:ext uri="{FF2B5EF4-FFF2-40B4-BE49-F238E27FC236}">
                <a16:creationId xmlns="" xmlns:a16="http://schemas.microsoft.com/office/drawing/2014/main" id="{A8A68EC6-2B2F-4237-920D-E59B1D85681A}"/>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7"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667500" y="218073"/>
            <a:ext cx="2476500" cy="2476500"/>
          </a:xfrm>
        </p:spPr>
      </p:pic>
      <p:sp>
        <p:nvSpPr>
          <p:cNvPr id="10" name="Title 1"/>
          <p:cNvSpPr txBox="1">
            <a:spLocks/>
          </p:cNvSpPr>
          <p:nvPr/>
        </p:nvSpPr>
        <p:spPr>
          <a:xfrm>
            <a:off x="518864" y="1642797"/>
            <a:ext cx="6069360" cy="72846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Cyrl-BA" sz="2400" dirty="0">
                <a:latin typeface="Arial" pitchFamily="34" charset="0"/>
                <a:cs typeface="Arial" pitchFamily="34" charset="0"/>
              </a:rPr>
              <a:t>У</a:t>
            </a:r>
            <a:r>
              <a:rPr lang="sr-Cyrl-BA" sz="2400" dirty="0" smtClean="0">
                <a:latin typeface="Arial" pitchFamily="34" charset="0"/>
                <a:cs typeface="Arial" pitchFamily="34" charset="0"/>
              </a:rPr>
              <a:t>главном безалена крварења, али честа у дечијем добу.</a:t>
            </a:r>
          </a:p>
        </p:txBody>
      </p:sp>
      <p:sp>
        <p:nvSpPr>
          <p:cNvPr id="13" name="Title 1"/>
          <p:cNvSpPr txBox="1">
            <a:spLocks/>
          </p:cNvSpPr>
          <p:nvPr/>
        </p:nvSpPr>
        <p:spPr>
          <a:xfrm>
            <a:off x="640382" y="634685"/>
            <a:ext cx="82296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Cyrl-BA" dirty="0" smtClean="0">
                <a:solidFill>
                  <a:srgbClr val="FF0000"/>
                </a:solidFill>
              </a:rPr>
              <a:t>Крварење из носа</a:t>
            </a:r>
            <a:endParaRPr lang="sr-Latn-RS" dirty="0">
              <a:solidFill>
                <a:srgbClr val="FF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477940"/>
            <a:ext cx="4913763"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562" y="4477940"/>
            <a:ext cx="2950369" cy="223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464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008112"/>
          </a:xfrm>
        </p:spPr>
        <p:txBody>
          <a:bodyPr/>
          <a:lstStyle/>
          <a:p>
            <a:pPr algn="r"/>
            <a:r>
              <a:rPr lang="sr-Cyrl-RS" dirty="0">
                <a:solidFill>
                  <a:srgbClr val="FF0000"/>
                </a:solidFill>
              </a:rPr>
              <a:t>Ланац Спасавања</a:t>
            </a:r>
            <a:endParaRPr lang="sr-Latn-RS" dirty="0">
              <a:solidFill>
                <a:srgbClr val="FF0000"/>
              </a:solidFill>
            </a:endParaRPr>
          </a:p>
        </p:txBody>
      </p:sp>
      <p:sp>
        <p:nvSpPr>
          <p:cNvPr id="3" name="Content Placeholder 2"/>
          <p:cNvSpPr>
            <a:spLocks noGrp="1"/>
          </p:cNvSpPr>
          <p:nvPr>
            <p:ph idx="1"/>
          </p:nvPr>
        </p:nvSpPr>
        <p:spPr>
          <a:xfrm>
            <a:off x="457200" y="2060848"/>
            <a:ext cx="8229600" cy="4536504"/>
          </a:xfrm>
        </p:spPr>
        <p:txBody>
          <a:bodyPr>
            <a:normAutofit lnSpcReduction="10000"/>
          </a:bodyPr>
          <a:lstStyle/>
          <a:p>
            <a:endParaRPr lang="sr-Cyrl-BA" dirty="0" smtClean="0"/>
          </a:p>
          <a:p>
            <a:endParaRPr lang="sr-Cyrl-BA" dirty="0"/>
          </a:p>
          <a:p>
            <a:endParaRPr lang="sr-Cyrl-BA" dirty="0" smtClean="0"/>
          </a:p>
          <a:p>
            <a:endParaRPr lang="sr-Cyrl-BA" dirty="0"/>
          </a:p>
          <a:p>
            <a:endParaRPr lang="sr-Cyrl-BA" dirty="0" smtClean="0"/>
          </a:p>
          <a:p>
            <a:endParaRPr lang="sr-Cyrl-BA" dirty="0"/>
          </a:p>
          <a:p>
            <a:pPr marL="0" indent="0">
              <a:buNone/>
            </a:pPr>
            <a:r>
              <a:rPr lang="sr-Cyrl-BA" dirty="0" smtClean="0"/>
              <a:t>  </a:t>
            </a:r>
          </a:p>
          <a:p>
            <a:pPr marL="0" indent="0">
              <a:buNone/>
            </a:pPr>
            <a:r>
              <a:rPr lang="sr-Cyrl-BA" dirty="0" smtClean="0"/>
              <a:t>          Место прве помоћи</a:t>
            </a:r>
            <a:endParaRPr lang="sr-Latn-RS" dirty="0"/>
          </a:p>
        </p:txBody>
      </p:sp>
      <p:sp>
        <p:nvSpPr>
          <p:cNvPr id="8" name="Trapezoid 7"/>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10" name="Picture 1"/>
          <p:cNvPicPr>
            <a:picLocks noChangeAspect="1" noChangeArrowheads="1"/>
          </p:cNvPicPr>
          <p:nvPr/>
        </p:nvPicPr>
        <p:blipFill>
          <a:blip r:embed="rId2">
            <a:extLst>
              <a:ext uri="{28A0092B-C50C-407E-A947-70E740481C1C}">
                <a14:useLocalDpi xmlns:a14="http://schemas.microsoft.com/office/drawing/2010/main" val="0"/>
              </a:ext>
            </a:extLst>
          </a:blip>
          <a:srcRect t="30254" b="28291"/>
          <a:stretch>
            <a:fillRect/>
          </a:stretch>
        </p:blipFill>
        <p:spPr bwMode="auto">
          <a:xfrm>
            <a:off x="215515" y="2636912"/>
            <a:ext cx="8603716" cy="2520280"/>
          </a:xfrm>
          <a:prstGeom prst="rect">
            <a:avLst/>
          </a:prstGeom>
          <a:noFill/>
          <a:ln>
            <a:noFill/>
          </a:ln>
          <a:effectLst/>
          <a:extLst>
            <a:ext uri="{909E8E84-426E-40DD-AFC4-6F175D3DCCD1}">
              <a14:hiddenFill xmlns:a14="http://schemas.microsoft.com/office/drawing/2010/main">
                <a:blipFill dpi="0" rotWithShape="0">
                  <a:blip/>
                  <a:srcRect t="30254" b="2829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Left Brace 4"/>
          <p:cNvSpPr/>
          <p:nvPr/>
        </p:nvSpPr>
        <p:spPr>
          <a:xfrm rot="16200000">
            <a:off x="2564466" y="3780349"/>
            <a:ext cx="864096" cy="30417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r-Latn-RS"/>
          </a:p>
        </p:txBody>
      </p:sp>
    </p:spTree>
    <p:extLst>
      <p:ext uri="{BB962C8B-B14F-4D97-AF65-F5344CB8AC3E}">
        <p14:creationId xmlns:p14="http://schemas.microsoft.com/office/powerpoint/2010/main" val="12812669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5" name="Content Placeholder 4"/>
          <p:cNvSpPr>
            <a:spLocks noGrp="1"/>
          </p:cNvSpPr>
          <p:nvPr>
            <p:ph idx="1"/>
          </p:nvPr>
        </p:nvSpPr>
        <p:spPr>
          <a:xfrm>
            <a:off x="518864" y="1052736"/>
            <a:ext cx="8229600" cy="5606083"/>
          </a:xfrm>
        </p:spPr>
        <p:txBody>
          <a:bodyPr>
            <a:normAutofit/>
          </a:bodyPr>
          <a:lstStyle/>
          <a:p>
            <a:endParaRPr lang="en-US" sz="3000" dirty="0" smtClean="0">
              <a:latin typeface="Arial" charset="0"/>
            </a:endParaRPr>
          </a:p>
          <a:p>
            <a:endParaRPr lang="en-US" sz="3000" dirty="0">
              <a:latin typeface="Arial" charset="0"/>
            </a:endParaRPr>
          </a:p>
          <a:p>
            <a:endParaRPr lang="en-US" sz="3000" dirty="0" smtClean="0">
              <a:latin typeface="Arial" charset="0"/>
            </a:endParaRPr>
          </a:p>
          <a:p>
            <a:endParaRPr lang="en-US" sz="3000" dirty="0" smtClean="0">
              <a:latin typeface="Arial" charset="0"/>
            </a:endParaRPr>
          </a:p>
          <a:p>
            <a:endParaRPr lang="en-US" sz="2800" dirty="0" smtClean="0">
              <a:latin typeface="Arial" charset="0"/>
            </a:endParaRPr>
          </a:p>
          <a:p>
            <a:r>
              <a:rPr lang="sr-Cyrl-BA" sz="2800" dirty="0" smtClean="0">
                <a:latin typeface="Arial" charset="0"/>
              </a:rPr>
              <a:t>Може се поставити хладан облог у пределу задњег дела врата (стимулација вазоконстрикције – стезања кр. судова) </a:t>
            </a:r>
          </a:p>
          <a:p>
            <a:r>
              <a:rPr lang="sr-Cyrl-BA" sz="3000" b="1" dirty="0" smtClean="0">
                <a:latin typeface="Arial" charset="0"/>
              </a:rPr>
              <a:t>Уколико крварење не престане после 15 минута позвати 194 </a:t>
            </a:r>
            <a:r>
              <a:rPr lang="sr-Cyrl-BA" sz="3000" dirty="0" smtClean="0">
                <a:latin typeface="Arial" charset="0"/>
              </a:rPr>
              <a:t>или хитно отићи у здравствену установу.</a:t>
            </a:r>
            <a:endParaRPr lang="sr-Latn-CS" sz="3000" dirty="0">
              <a:latin typeface="Arial" charset="0"/>
            </a:endParaRPr>
          </a:p>
          <a:p>
            <a:endParaRPr lang="sr-Latn-RS" sz="3000" dirty="0"/>
          </a:p>
        </p:txBody>
      </p:sp>
      <p:sp>
        <p:nvSpPr>
          <p:cNvPr id="3" name="Trapezoid 2">
            <a:extLst>
              <a:ext uri="{FF2B5EF4-FFF2-40B4-BE49-F238E27FC236}">
                <a16:creationId xmlns="" xmlns:a16="http://schemas.microsoft.com/office/drawing/2014/main" id="{A8A68EC6-2B2F-4237-920D-E59B1D85681A}"/>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99" y="629219"/>
            <a:ext cx="3700065" cy="24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173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591530"/>
            <a:ext cx="8229600" cy="1008112"/>
          </a:xfrm>
        </p:spPr>
        <p:txBody>
          <a:bodyPr/>
          <a:lstStyle/>
          <a:p>
            <a:r>
              <a:rPr lang="sr-Cyrl-BA" dirty="0" smtClean="0">
                <a:latin typeface="Arial" pitchFamily="34" charset="0"/>
                <a:cs typeface="Arial" pitchFamily="34" charset="0"/>
              </a:rPr>
              <a:t>Ране</a:t>
            </a:r>
            <a:endParaRPr lang="sr-Latn-RS" dirty="0">
              <a:latin typeface="Arial" pitchFamily="34" charset="0"/>
              <a:cs typeface="Arial" pitchFamily="34" charset="0"/>
            </a:endParaRPr>
          </a:p>
        </p:txBody>
      </p:sp>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5" name="Content Placeholder 4"/>
          <p:cNvSpPr>
            <a:spLocks noGrp="1"/>
          </p:cNvSpPr>
          <p:nvPr>
            <p:ph idx="1"/>
          </p:nvPr>
        </p:nvSpPr>
        <p:spPr>
          <a:xfrm>
            <a:off x="500375" y="1700808"/>
            <a:ext cx="8229600" cy="4525963"/>
          </a:xfrm>
        </p:spPr>
        <p:txBody>
          <a:bodyPr/>
          <a:lstStyle/>
          <a:p>
            <a:r>
              <a:rPr lang="sr-Cyrl-CS" dirty="0" smtClean="0">
                <a:cs typeface="Arial" panose="020B0604020202020204" pitchFamily="34" charset="0"/>
              </a:rPr>
              <a:t>Ране </a:t>
            </a:r>
            <a:r>
              <a:rPr lang="sr-Cyrl-CS" dirty="0">
                <a:cs typeface="Arial" panose="020B0604020202020204" pitchFamily="34" charset="0"/>
              </a:rPr>
              <a:t>су </a:t>
            </a:r>
            <a:r>
              <a:rPr lang="sr-Cyrl-CS" b="1" dirty="0">
                <a:cs typeface="Arial" panose="020B0604020202020204" pitchFamily="34" charset="0"/>
              </a:rPr>
              <a:t>отворене повреде </a:t>
            </a:r>
            <a:r>
              <a:rPr lang="sr-Cyrl-CS" dirty="0">
                <a:cs typeface="Arial" panose="020B0604020202020204" pitchFamily="34" charset="0"/>
              </a:rPr>
              <a:t>код којих долази до </a:t>
            </a:r>
            <a:r>
              <a:rPr lang="sr-Cyrl-CS" b="1" dirty="0">
                <a:cs typeface="Arial" panose="020B0604020202020204" pitchFamily="34" charset="0"/>
              </a:rPr>
              <a:t>оштећења коже </a:t>
            </a:r>
            <a:r>
              <a:rPr lang="sr-Cyrl-CS" dirty="0">
                <a:cs typeface="Arial" panose="020B0604020202020204" pitchFamily="34" charset="0"/>
              </a:rPr>
              <a:t>и других ткива испод њега.</a:t>
            </a:r>
          </a:p>
          <a:p>
            <a:endParaRPr lang="sr-Latn-RS" dirty="0"/>
          </a:p>
        </p:txBody>
      </p:sp>
      <p:sp>
        <p:nvSpPr>
          <p:cNvPr id="3" name="Trapezoid 2">
            <a:extLst>
              <a:ext uri="{FF2B5EF4-FFF2-40B4-BE49-F238E27FC236}">
                <a16:creationId xmlns="" xmlns:a16="http://schemas.microsoft.com/office/drawing/2014/main" id="{A8A68EC6-2B2F-4237-920D-E59B1D85681A}"/>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2780928"/>
            <a:ext cx="4860033" cy="3645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843441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6"/>
          <p:cNvSpPr txBox="1">
            <a:spLocks noChangeArrowheads="1"/>
          </p:cNvSpPr>
          <p:nvPr/>
        </p:nvSpPr>
        <p:spPr bwMode="auto">
          <a:xfrm>
            <a:off x="2248595" y="1124744"/>
            <a:ext cx="380047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9pPr>
          </a:lstStyle>
          <a:p>
            <a:pPr>
              <a:buClrTx/>
              <a:buFontTx/>
              <a:buNone/>
            </a:pPr>
            <a:r>
              <a:rPr lang="sr-Cyrl-CS" sz="2400" b="1" dirty="0" smtClean="0">
                <a:cs typeface="Arial" panose="020B0604020202020204" pitchFamily="34" charset="0"/>
              </a:rPr>
              <a:t>В Р С Т Е   Р А Н А  </a:t>
            </a:r>
            <a:r>
              <a:rPr lang="sr-Cyrl-CS" sz="2400" b="1" dirty="0">
                <a:cs typeface="Arial" panose="020B0604020202020204" pitchFamily="34" charset="0"/>
              </a:rPr>
              <a:t>:</a:t>
            </a:r>
          </a:p>
        </p:txBody>
      </p:sp>
      <p:pic>
        <p:nvPicPr>
          <p:cNvPr id="1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2219257"/>
            <a:ext cx="2649952" cy="17043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2" name="Text Box 4"/>
          <p:cNvSpPr txBox="1">
            <a:spLocks noChangeArrowheads="1"/>
          </p:cNvSpPr>
          <p:nvPr/>
        </p:nvSpPr>
        <p:spPr bwMode="auto">
          <a:xfrm>
            <a:off x="477531" y="3837745"/>
            <a:ext cx="19383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9pPr>
          </a:lstStyle>
          <a:p>
            <a:pPr algn="ctr">
              <a:buClrTx/>
              <a:buFontTx/>
              <a:buNone/>
            </a:pPr>
            <a:r>
              <a:rPr lang="sr-Cyrl-CS" dirty="0">
                <a:cs typeface="Arial" panose="020B0604020202020204" pitchFamily="34" charset="0"/>
              </a:rPr>
              <a:t>Огуљотина</a:t>
            </a: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482" y="2188116"/>
            <a:ext cx="2487662" cy="17275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4275233"/>
            <a:ext cx="2285010" cy="1755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207" y="4524546"/>
            <a:ext cx="2210229" cy="139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0482" y="4331518"/>
            <a:ext cx="2271638" cy="175830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251" y="2204864"/>
            <a:ext cx="2555329" cy="16328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Text Box 11"/>
          <p:cNvSpPr txBox="1">
            <a:spLocks noChangeArrowheads="1"/>
          </p:cNvSpPr>
          <p:nvPr/>
        </p:nvSpPr>
        <p:spPr bwMode="auto">
          <a:xfrm>
            <a:off x="3659882" y="3915660"/>
            <a:ext cx="15557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9pPr>
          </a:lstStyle>
          <a:p>
            <a:pPr algn="ctr">
              <a:buClrTx/>
              <a:buFontTx/>
              <a:buNone/>
            </a:pPr>
            <a:r>
              <a:rPr lang="sr-Cyrl-CS" dirty="0">
                <a:cs typeface="Arial" panose="020B0604020202020204" pitchFamily="34" charset="0"/>
              </a:rPr>
              <a:t>Посекотина</a:t>
            </a:r>
          </a:p>
        </p:txBody>
      </p:sp>
      <p:sp>
        <p:nvSpPr>
          <p:cNvPr id="20" name="Text Box 12"/>
          <p:cNvSpPr txBox="1">
            <a:spLocks noChangeArrowheads="1"/>
          </p:cNvSpPr>
          <p:nvPr/>
        </p:nvSpPr>
        <p:spPr bwMode="auto">
          <a:xfrm>
            <a:off x="6318002" y="3906933"/>
            <a:ext cx="243046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9pPr>
          </a:lstStyle>
          <a:p>
            <a:pPr algn="ctr">
              <a:buClrTx/>
              <a:buFontTx/>
              <a:buNone/>
            </a:pPr>
            <a:r>
              <a:rPr lang="sr-Cyrl-CS" dirty="0">
                <a:cs typeface="Arial" panose="020B0604020202020204" pitchFamily="34" charset="0"/>
              </a:rPr>
              <a:t>Раздеротина</a:t>
            </a:r>
          </a:p>
        </p:txBody>
      </p:sp>
      <p:sp>
        <p:nvSpPr>
          <p:cNvPr id="21" name="Text Box 13"/>
          <p:cNvSpPr txBox="1">
            <a:spLocks noChangeArrowheads="1"/>
          </p:cNvSpPr>
          <p:nvPr/>
        </p:nvSpPr>
        <p:spPr bwMode="auto">
          <a:xfrm>
            <a:off x="432495" y="6089821"/>
            <a:ext cx="21812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9pPr>
          </a:lstStyle>
          <a:p>
            <a:pPr>
              <a:buClrTx/>
              <a:buFontTx/>
              <a:buNone/>
            </a:pPr>
            <a:r>
              <a:rPr lang="sr-Cyrl-CS">
                <a:cs typeface="Arial" panose="020B0604020202020204" pitchFamily="34" charset="0"/>
              </a:rPr>
              <a:t>Уједна рана</a:t>
            </a:r>
          </a:p>
        </p:txBody>
      </p:sp>
      <p:sp>
        <p:nvSpPr>
          <p:cNvPr id="22" name="Text Box 14"/>
          <p:cNvSpPr txBox="1">
            <a:spLocks noChangeArrowheads="1"/>
          </p:cNvSpPr>
          <p:nvPr/>
        </p:nvSpPr>
        <p:spPr bwMode="auto">
          <a:xfrm>
            <a:off x="3596357" y="6089821"/>
            <a:ext cx="15557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9pPr>
          </a:lstStyle>
          <a:p>
            <a:pPr algn="ctr">
              <a:buClrTx/>
              <a:buFontTx/>
              <a:buNone/>
            </a:pPr>
            <a:r>
              <a:rPr lang="sr-Cyrl-CS" dirty="0">
                <a:cs typeface="Arial" panose="020B0604020202020204" pitchFamily="34" charset="0"/>
              </a:rPr>
              <a:t>Убодна рана</a:t>
            </a:r>
          </a:p>
        </p:txBody>
      </p:sp>
      <p:sp>
        <p:nvSpPr>
          <p:cNvPr id="23" name="Text Box 15"/>
          <p:cNvSpPr txBox="1">
            <a:spLocks noChangeArrowheads="1"/>
          </p:cNvSpPr>
          <p:nvPr/>
        </p:nvSpPr>
        <p:spPr bwMode="auto">
          <a:xfrm>
            <a:off x="6049070" y="6089821"/>
            <a:ext cx="218916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Geneva" charset="0"/>
                <a:cs typeface="Geneva" charset="0"/>
              </a:defRPr>
            </a:lvl9pPr>
          </a:lstStyle>
          <a:p>
            <a:pPr algn="ctr">
              <a:buClrTx/>
              <a:buFontTx/>
              <a:buNone/>
            </a:pPr>
            <a:r>
              <a:rPr lang="sr-Cyrl-CS" dirty="0">
                <a:cs typeface="Arial" panose="020B0604020202020204" pitchFamily="34" charset="0"/>
              </a:rPr>
              <a:t>Ампутација</a:t>
            </a:r>
          </a:p>
        </p:txBody>
      </p:sp>
      <p:sp>
        <p:nvSpPr>
          <p:cNvPr id="2" name="Trapezoid 1">
            <a:extLst>
              <a:ext uri="{FF2B5EF4-FFF2-40B4-BE49-F238E27FC236}">
                <a16:creationId xmlns="" xmlns:a16="http://schemas.microsoft.com/office/drawing/2014/main" id="{218499F1-E7C4-453E-B067-02BCACA295B5}"/>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4028928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008112"/>
          </a:xfrm>
        </p:spPr>
        <p:txBody>
          <a:bodyPr/>
          <a:lstStyle/>
          <a:p>
            <a:pPr algn="r"/>
            <a:r>
              <a:rPr lang="sr-Cyrl-RS" dirty="0">
                <a:solidFill>
                  <a:srgbClr val="FF0000"/>
                </a:solidFill>
              </a:rPr>
              <a:t>Опасности код рана</a:t>
            </a:r>
            <a:endParaRPr lang="sr-Latn-RS" dirty="0">
              <a:solidFill>
                <a:srgbClr val="FF0000"/>
              </a:solidFill>
            </a:endParaRPr>
          </a:p>
        </p:txBody>
      </p:sp>
      <p:sp>
        <p:nvSpPr>
          <p:cNvPr id="3" name="Content Placeholder 2"/>
          <p:cNvSpPr>
            <a:spLocks noGrp="1"/>
          </p:cNvSpPr>
          <p:nvPr>
            <p:ph idx="1"/>
          </p:nvPr>
        </p:nvSpPr>
        <p:spPr>
          <a:xfrm>
            <a:off x="457200" y="2270992"/>
            <a:ext cx="8229600" cy="3855171"/>
          </a:xfrm>
        </p:spPr>
        <p:txBody>
          <a:bodyPr/>
          <a:lstStyle/>
          <a:p>
            <a:r>
              <a:rPr lang="sr-Cyrl-RS" dirty="0" smtClean="0"/>
              <a:t>Крварење </a:t>
            </a:r>
            <a:endParaRPr lang="sr-Cyrl-RS" dirty="0"/>
          </a:p>
          <a:p>
            <a:r>
              <a:rPr lang="sr-Cyrl-RS" dirty="0" smtClean="0"/>
              <a:t>Губитак </a:t>
            </a:r>
            <a:r>
              <a:rPr lang="sr-Cyrl-RS" dirty="0"/>
              <a:t>свести</a:t>
            </a:r>
          </a:p>
          <a:p>
            <a:r>
              <a:rPr lang="sr-Cyrl-RS" dirty="0" smtClean="0"/>
              <a:t>Инфекција ране</a:t>
            </a:r>
            <a:endParaRPr lang="sr-Cyrl-RS" dirty="0"/>
          </a:p>
          <a:p>
            <a:r>
              <a:rPr lang="sr-Cyrl-RS" dirty="0" smtClean="0"/>
              <a:t>Бол </a:t>
            </a:r>
            <a:endParaRPr lang="sr-Cyrl-RS" dirty="0"/>
          </a:p>
        </p:txBody>
      </p:sp>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431" y="2270992"/>
            <a:ext cx="4860033" cy="3645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rapezoid 4">
            <a:extLst>
              <a:ext uri="{FF2B5EF4-FFF2-40B4-BE49-F238E27FC236}">
                <a16:creationId xmlns="" xmlns:a16="http://schemas.microsoft.com/office/drawing/2014/main" id="{FE577250-7AEB-4579-B90B-B636DF34607A}"/>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4176472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591530"/>
            <a:ext cx="8229600" cy="1008112"/>
          </a:xfrm>
        </p:spPr>
        <p:txBody>
          <a:bodyPr/>
          <a:lstStyle/>
          <a:p>
            <a:r>
              <a:rPr lang="sr-Cyrl-BA" dirty="0" smtClean="0">
                <a:latin typeface="+mn-lt"/>
                <a:cs typeface="Arial" pitchFamily="34" charset="0"/>
              </a:rPr>
              <a:t>Третман ране</a:t>
            </a:r>
            <a:endParaRPr lang="sr-Latn-RS" dirty="0">
              <a:latin typeface="+mn-lt"/>
              <a:cs typeface="Arial" pitchFamily="34" charset="0"/>
            </a:endParaRPr>
          </a:p>
        </p:txBody>
      </p:sp>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5" name="Content Placeholder 4"/>
          <p:cNvSpPr>
            <a:spLocks noGrp="1"/>
          </p:cNvSpPr>
          <p:nvPr>
            <p:ph idx="1"/>
          </p:nvPr>
        </p:nvSpPr>
        <p:spPr>
          <a:xfrm>
            <a:off x="0" y="1700808"/>
            <a:ext cx="9036495" cy="5157192"/>
          </a:xfrm>
        </p:spPr>
        <p:txBody>
          <a:bodyPr>
            <a:normAutofit/>
          </a:bodyPr>
          <a:lstStyle/>
          <a:p>
            <a:r>
              <a:rPr lang="sr-Cyrl-BA" dirty="0" smtClean="0"/>
              <a:t>Са повређеног дела тела скинути одећу</a:t>
            </a:r>
            <a:endParaRPr lang="sr-Cyrl-BA" dirty="0"/>
          </a:p>
          <a:p>
            <a:r>
              <a:rPr lang="sr-Cyrl-BA" dirty="0" smtClean="0"/>
              <a:t>Зауставити крварење </a:t>
            </a:r>
            <a:r>
              <a:rPr lang="sr-Cyrl-BA" sz="2400" dirty="0" smtClean="0"/>
              <a:t>(види претходне слајдове)</a:t>
            </a:r>
            <a:endParaRPr lang="sr-Cyrl-BA" sz="4000" dirty="0" smtClean="0"/>
          </a:p>
          <a:p>
            <a:r>
              <a:rPr lang="sr-Cyrl-BA" dirty="0" smtClean="0"/>
              <a:t>Превити рану стерилном газом и завојем </a:t>
            </a:r>
            <a:r>
              <a:rPr lang="sr-Cyrl-BA" sz="2400" dirty="0" smtClean="0"/>
              <a:t>(да би се спречила додатна контаминација ране) </a:t>
            </a:r>
          </a:p>
          <a:p>
            <a:endParaRPr lang="en-US" sz="2400" dirty="0" smtClean="0"/>
          </a:p>
          <a:p>
            <a:pPr marL="0" indent="0">
              <a:buNone/>
            </a:pPr>
            <a:r>
              <a:rPr lang="en-US" sz="2400" dirty="0" smtClean="0">
                <a:solidFill>
                  <a:srgbClr val="FF0000"/>
                </a:solidFill>
              </a:rPr>
              <a:t>*** </a:t>
            </a:r>
            <a:r>
              <a:rPr lang="sr-Cyrl-BA" sz="2400" dirty="0" smtClean="0">
                <a:solidFill>
                  <a:srgbClr val="FF0000"/>
                </a:solidFill>
              </a:rPr>
              <a:t>Уколико је за заустављање крварења из ране примењен компресивни завој тиме је иницијални третман ране у неамбулантним условима завршен.</a:t>
            </a:r>
          </a:p>
          <a:p>
            <a:endParaRPr lang="sr-Cyrl-BA" sz="2400" dirty="0" smtClean="0"/>
          </a:p>
          <a:p>
            <a:r>
              <a:rPr lang="sr-Cyrl-BA" sz="2800" dirty="0" smtClean="0"/>
              <a:t>Повређеног потом транспортовати у здравствену установу или позвати службу Хитне помоћи</a:t>
            </a:r>
            <a:endParaRPr lang="sr-Cyrl-BA" sz="2800" dirty="0"/>
          </a:p>
          <a:p>
            <a:endParaRPr lang="sr-Latn-RS" dirty="0"/>
          </a:p>
        </p:txBody>
      </p:sp>
      <p:sp>
        <p:nvSpPr>
          <p:cNvPr id="3" name="Trapezoid 2">
            <a:extLst>
              <a:ext uri="{FF2B5EF4-FFF2-40B4-BE49-F238E27FC236}">
                <a16:creationId xmlns="" xmlns:a16="http://schemas.microsoft.com/office/drawing/2014/main" id="{A8A68EC6-2B2F-4237-920D-E59B1D85681A}"/>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2392454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591530"/>
            <a:ext cx="8229600" cy="1008112"/>
          </a:xfrm>
        </p:spPr>
        <p:txBody>
          <a:bodyPr>
            <a:normAutofit/>
          </a:bodyPr>
          <a:lstStyle/>
          <a:p>
            <a:r>
              <a:rPr lang="sr-Cyrl-BA" dirty="0" smtClean="0">
                <a:latin typeface="+mn-lt"/>
                <a:cs typeface="Arial" pitchFamily="34" charset="0"/>
              </a:rPr>
              <a:t>Шта не треба радити?</a:t>
            </a:r>
            <a:endParaRPr lang="sr-Latn-RS" dirty="0">
              <a:latin typeface="+mn-lt"/>
              <a:cs typeface="Arial" pitchFamily="34" charset="0"/>
            </a:endParaRPr>
          </a:p>
        </p:txBody>
      </p:sp>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5" name="Content Placeholder 4"/>
          <p:cNvSpPr>
            <a:spLocks noGrp="1"/>
          </p:cNvSpPr>
          <p:nvPr>
            <p:ph idx="1"/>
          </p:nvPr>
        </p:nvSpPr>
        <p:spPr>
          <a:xfrm>
            <a:off x="0" y="1700808"/>
            <a:ext cx="9036495" cy="4525963"/>
          </a:xfrm>
        </p:spPr>
        <p:txBody>
          <a:bodyPr>
            <a:normAutofit lnSpcReduction="10000"/>
          </a:bodyPr>
          <a:lstStyle/>
          <a:p>
            <a:r>
              <a:rPr lang="sr-Cyrl-CS" altLang="sr-Latn-RS" sz="2400" b="1" dirty="0">
                <a:solidFill>
                  <a:srgbClr val="FF0000"/>
                </a:solidFill>
              </a:rPr>
              <a:t>Нипошто не вадите било какав </a:t>
            </a:r>
            <a:r>
              <a:rPr lang="sr-Cyrl-CS" altLang="sr-Latn-RS" sz="2400" b="1" dirty="0" smtClean="0">
                <a:solidFill>
                  <a:srgbClr val="FF0000"/>
                </a:solidFill>
              </a:rPr>
              <a:t>предмет </a:t>
            </a:r>
            <a:r>
              <a:rPr lang="sr-Cyrl-CS" altLang="sr-Latn-RS" sz="2400" b="1" dirty="0">
                <a:solidFill>
                  <a:srgbClr val="FF0000"/>
                </a:solidFill>
              </a:rPr>
              <a:t>из </a:t>
            </a:r>
            <a:r>
              <a:rPr lang="sr-Cyrl-CS" altLang="sr-Latn-RS" sz="2400" b="1" dirty="0" smtClean="0">
                <a:solidFill>
                  <a:srgbClr val="FF0000"/>
                </a:solidFill>
              </a:rPr>
              <a:t>ране </a:t>
            </a:r>
            <a:r>
              <a:rPr lang="sr-Cyrl-CS" altLang="sr-Latn-RS" sz="2400" dirty="0" smtClean="0"/>
              <a:t>– то може изазвати крварење или још веће оштећење ткива. У том случају се ставља газа око страног тела и потом превија. </a:t>
            </a:r>
            <a:endParaRPr lang="sr-Cyrl-CS" altLang="sr-Latn-RS" sz="2400" dirty="0"/>
          </a:p>
          <a:p>
            <a:pPr>
              <a:buNone/>
            </a:pPr>
            <a:endParaRPr lang="sr-Cyrl-CS" altLang="sr-Latn-RS" sz="2400" b="1" dirty="0"/>
          </a:p>
          <a:p>
            <a:r>
              <a:rPr lang="sr-Cyrl-CS" altLang="sr-Latn-RS" sz="2400" b="1" dirty="0">
                <a:solidFill>
                  <a:srgbClr val="FF0000"/>
                </a:solidFill>
              </a:rPr>
              <a:t>Ништа немојте стављати у рану </a:t>
            </a:r>
            <a:r>
              <a:rPr lang="sr-Cyrl-CS" altLang="sr-Latn-RS" sz="2400" b="1" dirty="0" smtClean="0">
                <a:solidFill>
                  <a:srgbClr val="FF0000"/>
                </a:solidFill>
              </a:rPr>
              <a:t>!</a:t>
            </a:r>
            <a:endParaRPr lang="sr-Cyrl-CS" altLang="sr-Latn-RS" sz="2400" b="1" dirty="0">
              <a:solidFill>
                <a:srgbClr val="FF0000"/>
              </a:solidFill>
            </a:endParaRPr>
          </a:p>
          <a:p>
            <a:endParaRPr lang="sr-Cyrl-CS" altLang="sr-Latn-RS" sz="2400" b="1" dirty="0">
              <a:solidFill>
                <a:srgbClr val="FF0000"/>
              </a:solidFill>
            </a:endParaRPr>
          </a:p>
          <a:p>
            <a:r>
              <a:rPr lang="sr-Cyrl-CS" altLang="sr-Latn-RS" sz="2400" b="1" dirty="0">
                <a:solidFill>
                  <a:srgbClr val="FF0000"/>
                </a:solidFill>
              </a:rPr>
              <a:t>Не испирајте рану </a:t>
            </a:r>
            <a:r>
              <a:rPr lang="sr-Cyrl-CS" altLang="sr-Latn-RS" sz="2400" b="1" dirty="0" smtClean="0">
                <a:solidFill>
                  <a:srgbClr val="FF0000"/>
                </a:solidFill>
              </a:rPr>
              <a:t>! </a:t>
            </a:r>
            <a:r>
              <a:rPr lang="sr-Cyrl-CS" altLang="sr-Latn-RS" sz="2400" b="1" dirty="0" smtClean="0"/>
              <a:t>*</a:t>
            </a:r>
          </a:p>
          <a:p>
            <a:endParaRPr lang="sr-Cyrl-CS" altLang="sr-Latn-RS" sz="2400" b="1" dirty="0"/>
          </a:p>
          <a:p>
            <a:pPr marL="0" indent="0">
              <a:buNone/>
            </a:pPr>
            <a:endParaRPr lang="sr-Cyrl-CS" altLang="sr-Latn-RS" sz="2400" b="1" dirty="0" smtClean="0"/>
          </a:p>
          <a:p>
            <a:pPr marL="0" indent="0">
              <a:buNone/>
            </a:pPr>
            <a:r>
              <a:rPr lang="sr-Cyrl-CS" altLang="sr-Latn-RS" sz="2400" b="1" dirty="0" smtClean="0"/>
              <a:t>* Дефинтивну обраду ране врше здравствени радници у амбулантним условима! </a:t>
            </a:r>
            <a:endParaRPr lang="sr-Cyrl-CS" altLang="sr-Latn-RS" sz="2400" b="1" dirty="0"/>
          </a:p>
          <a:p>
            <a:endParaRPr lang="sr-Latn-RS" dirty="0"/>
          </a:p>
        </p:txBody>
      </p:sp>
      <p:sp>
        <p:nvSpPr>
          <p:cNvPr id="3" name="Trapezoid 2">
            <a:extLst>
              <a:ext uri="{FF2B5EF4-FFF2-40B4-BE49-F238E27FC236}">
                <a16:creationId xmlns="" xmlns:a16="http://schemas.microsoft.com/office/drawing/2014/main" id="{A8A68EC6-2B2F-4237-920D-E59B1D85681A}"/>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1662836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828091"/>
          </a:xfrm>
        </p:spPr>
        <p:txBody>
          <a:bodyPr/>
          <a:lstStyle/>
          <a:p>
            <a:pPr algn="l"/>
            <a:r>
              <a:rPr lang="en-US" dirty="0">
                <a:solidFill>
                  <a:srgbClr val="FF0000"/>
                </a:solidFill>
              </a:rPr>
              <a:t>O</a:t>
            </a:r>
            <a:r>
              <a:rPr lang="sr-Cyrl-RS" dirty="0" smtClean="0">
                <a:solidFill>
                  <a:srgbClr val="FF0000"/>
                </a:solidFill>
              </a:rPr>
              <a:t>пекотине</a:t>
            </a:r>
            <a:endParaRPr lang="sr-Latn-RS" dirty="0">
              <a:solidFill>
                <a:srgbClr val="FF0000"/>
              </a:solidFill>
            </a:endParaRPr>
          </a:p>
        </p:txBody>
      </p:sp>
      <p:sp>
        <p:nvSpPr>
          <p:cNvPr id="3" name="Content Placeholder 2"/>
          <p:cNvSpPr>
            <a:spLocks noGrp="1"/>
          </p:cNvSpPr>
          <p:nvPr>
            <p:ph idx="1"/>
          </p:nvPr>
        </p:nvSpPr>
        <p:spPr>
          <a:xfrm>
            <a:off x="457200" y="1916832"/>
            <a:ext cx="8229600" cy="4752528"/>
          </a:xfrm>
        </p:spPr>
        <p:txBody>
          <a:bodyPr>
            <a:normAutofit/>
          </a:bodyPr>
          <a:lstStyle/>
          <a:p>
            <a:r>
              <a:rPr lang="sr-Cyrl-RS" sz="2800" dirty="0"/>
              <a:t>Опекотина је повреда коже настала дејством екстремних температура, хемијских средстава, електрицитета или зрачења.</a:t>
            </a:r>
          </a:p>
          <a:p>
            <a:r>
              <a:rPr lang="sr-Cyrl-RS" sz="2800" dirty="0"/>
              <a:t>Степен оштећења зависи од:</a:t>
            </a:r>
          </a:p>
          <a:p>
            <a:pPr lvl="1"/>
            <a:r>
              <a:rPr lang="sr-Cyrl-RS" sz="2400" dirty="0"/>
              <a:t>Јачине извора топлоте (хладноће)</a:t>
            </a:r>
          </a:p>
          <a:p>
            <a:pPr lvl="1"/>
            <a:r>
              <a:rPr lang="sr-Cyrl-RS" sz="2400" dirty="0"/>
              <a:t>Дужине изложености</a:t>
            </a:r>
          </a:p>
          <a:p>
            <a:r>
              <a:rPr lang="sr-Cyrl-RS" sz="2800" dirty="0"/>
              <a:t>Опасности код опекотина:</a:t>
            </a:r>
            <a:endParaRPr lang="sr-Cyrl-RS" sz="2400" dirty="0"/>
          </a:p>
          <a:p>
            <a:pPr lvl="1"/>
            <a:r>
              <a:rPr lang="sr-Cyrl-RS" sz="2400" dirty="0"/>
              <a:t>Инфекција</a:t>
            </a:r>
          </a:p>
          <a:p>
            <a:pPr lvl="1"/>
            <a:r>
              <a:rPr lang="sr-Cyrl-RS" sz="2400" dirty="0"/>
              <a:t>Губитак </a:t>
            </a:r>
            <a:r>
              <a:rPr lang="sr-Cyrl-RS" sz="2400" dirty="0" smtClean="0"/>
              <a:t>течности (кроз опечену, оштећену кожу)</a:t>
            </a:r>
            <a:endParaRPr lang="sr-Cyrl-RS" sz="2400" dirty="0"/>
          </a:p>
          <a:p>
            <a:pPr lvl="1"/>
            <a:r>
              <a:rPr lang="sr-Cyrl-RS" sz="2400" dirty="0"/>
              <a:t>Шок</a:t>
            </a:r>
            <a:endParaRPr lang="sr-Latn-RS" dirty="0"/>
          </a:p>
        </p:txBody>
      </p:sp>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5" name="Trapezoid 4">
            <a:extLst>
              <a:ext uri="{FF2B5EF4-FFF2-40B4-BE49-F238E27FC236}">
                <a16:creationId xmlns="" xmlns:a16="http://schemas.microsoft.com/office/drawing/2014/main" id="{97C2F042-42A4-4753-A9DB-056301CB97F1}"/>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1912150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356992"/>
            <a:ext cx="3816424" cy="30531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872" y="2267270"/>
            <a:ext cx="3057128" cy="4585692"/>
          </a:xfrm>
          <a:prstGeom prst="rect">
            <a:avLst/>
          </a:prstGeom>
        </p:spPr>
      </p:pic>
      <p:sp>
        <p:nvSpPr>
          <p:cNvPr id="2" name="Title 1"/>
          <p:cNvSpPr>
            <a:spLocks noGrp="1"/>
          </p:cNvSpPr>
          <p:nvPr>
            <p:ph type="title"/>
          </p:nvPr>
        </p:nvSpPr>
        <p:spPr>
          <a:xfrm>
            <a:off x="467544" y="908720"/>
            <a:ext cx="8229600" cy="879774"/>
          </a:xfrm>
        </p:spPr>
        <p:txBody>
          <a:bodyPr/>
          <a:lstStyle/>
          <a:p>
            <a:pPr algn="r"/>
            <a:r>
              <a:rPr lang="sr-Cyrl-RS" dirty="0">
                <a:solidFill>
                  <a:srgbClr val="FF0000"/>
                </a:solidFill>
              </a:rPr>
              <a:t>Опекотине 1. степена </a:t>
            </a:r>
            <a:endParaRPr lang="sr-Latn-RS" dirty="0">
              <a:solidFill>
                <a:srgbClr val="FF0000"/>
              </a:solidFill>
            </a:endParaRPr>
          </a:p>
        </p:txBody>
      </p:sp>
      <p:sp>
        <p:nvSpPr>
          <p:cNvPr id="3" name="Content Placeholder 2"/>
          <p:cNvSpPr>
            <a:spLocks noGrp="1"/>
          </p:cNvSpPr>
          <p:nvPr>
            <p:ph idx="1"/>
          </p:nvPr>
        </p:nvSpPr>
        <p:spPr>
          <a:xfrm>
            <a:off x="395536" y="2060848"/>
            <a:ext cx="8291264" cy="4065315"/>
          </a:xfrm>
        </p:spPr>
        <p:txBody>
          <a:bodyPr>
            <a:normAutofit/>
          </a:bodyPr>
          <a:lstStyle/>
          <a:p>
            <a:r>
              <a:rPr lang="sr-Cyrl-RS" sz="2800" dirty="0"/>
              <a:t>„Испечен“ површински слој коже</a:t>
            </a:r>
          </a:p>
          <a:p>
            <a:pPr lvl="1"/>
            <a:r>
              <a:rPr lang="sr-Cyrl-RS" sz="2400" dirty="0"/>
              <a:t>Црвенило</a:t>
            </a:r>
          </a:p>
          <a:p>
            <a:pPr lvl="1"/>
            <a:r>
              <a:rPr lang="sr-Cyrl-RS" sz="2400" dirty="0"/>
              <a:t>Локално повишена температура</a:t>
            </a:r>
          </a:p>
          <a:p>
            <a:pPr lvl="1"/>
            <a:r>
              <a:rPr lang="sr-Cyrl-RS" sz="2400" dirty="0"/>
              <a:t>Бол</a:t>
            </a:r>
          </a:p>
        </p:txBody>
      </p:sp>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Trapezoid 5">
            <a:extLst>
              <a:ext uri="{FF2B5EF4-FFF2-40B4-BE49-F238E27FC236}">
                <a16:creationId xmlns="" xmlns:a16="http://schemas.microsoft.com/office/drawing/2014/main" id="{595EC016-1F69-47B4-A31A-CE19738A0E2B}"/>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42522922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2" y="4126520"/>
            <a:ext cx="2841911" cy="2273529"/>
          </a:xfrm>
          <a:prstGeom prst="rect">
            <a:avLst/>
          </a:prstGeom>
        </p:spPr>
      </p:pic>
      <p:sp>
        <p:nvSpPr>
          <p:cNvPr id="2" name="Title 1"/>
          <p:cNvSpPr>
            <a:spLocks noGrp="1"/>
          </p:cNvSpPr>
          <p:nvPr>
            <p:ph type="title"/>
          </p:nvPr>
        </p:nvSpPr>
        <p:spPr>
          <a:xfrm>
            <a:off x="467544" y="908720"/>
            <a:ext cx="8229600" cy="879774"/>
          </a:xfrm>
        </p:spPr>
        <p:txBody>
          <a:bodyPr/>
          <a:lstStyle/>
          <a:p>
            <a:pPr algn="r"/>
            <a:r>
              <a:rPr lang="sr-Cyrl-RS" dirty="0">
                <a:solidFill>
                  <a:srgbClr val="FF0000"/>
                </a:solidFill>
              </a:rPr>
              <a:t>Опекотине 2. степена </a:t>
            </a:r>
            <a:endParaRPr lang="sr-Latn-RS" dirty="0">
              <a:solidFill>
                <a:srgbClr val="FF0000"/>
              </a:solidFill>
            </a:endParaRPr>
          </a:p>
        </p:txBody>
      </p:sp>
      <p:sp>
        <p:nvSpPr>
          <p:cNvPr id="3" name="Content Placeholder 2"/>
          <p:cNvSpPr>
            <a:spLocks noGrp="1"/>
          </p:cNvSpPr>
          <p:nvPr>
            <p:ph idx="1"/>
          </p:nvPr>
        </p:nvSpPr>
        <p:spPr>
          <a:xfrm>
            <a:off x="510419" y="1988840"/>
            <a:ext cx="8229600" cy="4065315"/>
          </a:xfrm>
        </p:spPr>
        <p:txBody>
          <a:bodyPr>
            <a:normAutofit/>
          </a:bodyPr>
          <a:lstStyle/>
          <a:p>
            <a:r>
              <a:rPr lang="sr-Cyrl-RS" sz="2800" dirty="0"/>
              <a:t>Дубље оштећење коже </a:t>
            </a:r>
          </a:p>
          <a:p>
            <a:pPr lvl="1"/>
            <a:r>
              <a:rPr lang="sr-Cyrl-RS" sz="2400" dirty="0"/>
              <a:t>Црвенило са појавом пликова</a:t>
            </a:r>
          </a:p>
          <a:p>
            <a:pPr lvl="1"/>
            <a:r>
              <a:rPr lang="sr-Cyrl-RS" sz="2400" dirty="0"/>
              <a:t>Локално повишена температура</a:t>
            </a:r>
          </a:p>
          <a:p>
            <a:pPr lvl="1"/>
            <a:r>
              <a:rPr lang="sr-Cyrl-RS" sz="2400" dirty="0"/>
              <a:t>Изражен бол</a:t>
            </a:r>
            <a:endParaRPr lang="sr-Latn-RS" sz="2400" dirty="0"/>
          </a:p>
        </p:txBody>
      </p:sp>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232" y="3084637"/>
            <a:ext cx="2804768" cy="377336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9360" y="4149080"/>
            <a:ext cx="3419872" cy="2250969"/>
          </a:xfrm>
          <a:prstGeom prst="rect">
            <a:avLst/>
          </a:prstGeom>
        </p:spPr>
      </p:pic>
      <p:sp>
        <p:nvSpPr>
          <p:cNvPr id="14" name="Trapezoid 13">
            <a:extLst>
              <a:ext uri="{FF2B5EF4-FFF2-40B4-BE49-F238E27FC236}">
                <a16:creationId xmlns="" xmlns:a16="http://schemas.microsoft.com/office/drawing/2014/main" id="{686606D4-02BD-4980-A004-DCA53405E8F1}"/>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28020149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32" y="3730610"/>
            <a:ext cx="4172044" cy="3337635"/>
          </a:xfrm>
          <a:prstGeom prst="rect">
            <a:avLst/>
          </a:prstGeom>
        </p:spPr>
      </p:pic>
      <p:sp>
        <p:nvSpPr>
          <p:cNvPr id="2" name="Title 1"/>
          <p:cNvSpPr>
            <a:spLocks noGrp="1"/>
          </p:cNvSpPr>
          <p:nvPr>
            <p:ph type="title"/>
          </p:nvPr>
        </p:nvSpPr>
        <p:spPr>
          <a:xfrm>
            <a:off x="467544" y="908720"/>
            <a:ext cx="8229600" cy="879774"/>
          </a:xfrm>
        </p:spPr>
        <p:txBody>
          <a:bodyPr/>
          <a:lstStyle/>
          <a:p>
            <a:pPr algn="r"/>
            <a:r>
              <a:rPr lang="sr-Cyrl-RS" dirty="0">
                <a:solidFill>
                  <a:srgbClr val="FF0000"/>
                </a:solidFill>
              </a:rPr>
              <a:t>Опекотине 3. степена </a:t>
            </a:r>
            <a:endParaRPr lang="sr-Latn-RS" dirty="0">
              <a:solidFill>
                <a:srgbClr val="FF0000"/>
              </a:solidFill>
            </a:endParaRPr>
          </a:p>
        </p:txBody>
      </p:sp>
      <p:sp>
        <p:nvSpPr>
          <p:cNvPr id="3" name="Content Placeholder 2"/>
          <p:cNvSpPr>
            <a:spLocks noGrp="1"/>
          </p:cNvSpPr>
          <p:nvPr>
            <p:ph idx="1"/>
          </p:nvPr>
        </p:nvSpPr>
        <p:spPr>
          <a:xfrm>
            <a:off x="457200" y="2060848"/>
            <a:ext cx="8229600" cy="4065315"/>
          </a:xfrm>
        </p:spPr>
        <p:txBody>
          <a:bodyPr>
            <a:normAutofit/>
          </a:bodyPr>
          <a:lstStyle/>
          <a:p>
            <a:r>
              <a:rPr lang="sr-Cyrl-RS" sz="2800" dirty="0"/>
              <a:t>Оштећена је читава дебљина коже</a:t>
            </a:r>
          </a:p>
          <a:p>
            <a:pPr lvl="1"/>
            <a:r>
              <a:rPr lang="sr-Cyrl-RS" sz="2400" dirty="0"/>
              <a:t>Велики губитак </a:t>
            </a:r>
            <a:r>
              <a:rPr lang="sr-Cyrl-RS" sz="2400" dirty="0" smtClean="0"/>
              <a:t>течности (кроз оштећ. кожу)</a:t>
            </a:r>
            <a:endParaRPr lang="sr-Cyrl-RS" sz="2400" dirty="0"/>
          </a:p>
          <a:p>
            <a:pPr lvl="1"/>
            <a:r>
              <a:rPr lang="sr-Cyrl-RS" sz="2400" dirty="0"/>
              <a:t>Нема бола</a:t>
            </a:r>
          </a:p>
          <a:p>
            <a:pPr lvl="1"/>
            <a:r>
              <a:rPr lang="sr-Cyrl-RS" sz="2400" dirty="0"/>
              <a:t>Дубока црна рана или воштано сјајна</a:t>
            </a:r>
            <a:endParaRPr lang="sr-Latn-RS" sz="2400" dirty="0"/>
          </a:p>
        </p:txBody>
      </p:sp>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3" y="4021669"/>
            <a:ext cx="3919294" cy="2836331"/>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b="25112"/>
          <a:stretch/>
        </p:blipFill>
        <p:spPr>
          <a:xfrm>
            <a:off x="7195150" y="1817847"/>
            <a:ext cx="1944216" cy="1971194"/>
          </a:xfrm>
          <a:prstGeom prst="rect">
            <a:avLst/>
          </a:prstGeom>
        </p:spPr>
      </p:pic>
      <p:sp>
        <p:nvSpPr>
          <p:cNvPr id="13" name="Trapezoid 12">
            <a:extLst>
              <a:ext uri="{FF2B5EF4-FFF2-40B4-BE49-F238E27FC236}">
                <a16:creationId xmlns="" xmlns:a16="http://schemas.microsoft.com/office/drawing/2014/main" id="{7D3102BD-7AEC-4020-9769-9EE4B53259F4}"/>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1022868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oup 48"/>
          <p:cNvGraphicFramePr>
            <a:graphicFrameLocks noGrp="1"/>
          </p:cNvGraphicFramePr>
          <p:nvPr>
            <p:extLst>
              <p:ext uri="{D42A27DB-BD31-4B8C-83A1-F6EECF244321}">
                <p14:modId xmlns:p14="http://schemas.microsoft.com/office/powerpoint/2010/main" val="1743076083"/>
              </p:ext>
            </p:extLst>
          </p:nvPr>
        </p:nvGraphicFramePr>
        <p:xfrm>
          <a:off x="257357" y="5805264"/>
          <a:ext cx="8467725" cy="889001"/>
        </p:xfrm>
        <a:graphic>
          <a:graphicData uri="http://schemas.openxmlformats.org/drawingml/2006/table">
            <a:tbl>
              <a:tblPr/>
              <a:tblGrid>
                <a:gridCol w="508000">
                  <a:extLst>
                    <a:ext uri="{9D8B030D-6E8A-4147-A177-3AD203B41FA5}">
                      <a16:colId xmlns="" xmlns:a16="http://schemas.microsoft.com/office/drawing/2014/main" val="20000"/>
                    </a:ext>
                  </a:extLst>
                </a:gridCol>
                <a:gridCol w="7959725">
                  <a:extLst>
                    <a:ext uri="{9D8B030D-6E8A-4147-A177-3AD203B41FA5}">
                      <a16:colId xmlns="" xmlns:a16="http://schemas.microsoft.com/office/drawing/2014/main" val="20001"/>
                    </a:ext>
                  </a:extLst>
                </a:gridCol>
              </a:tblGrid>
              <a:tr h="246063">
                <a:tc gridSpan="2">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90000" marR="90000" marT="55620" marB="46800" horzOverflow="overflow">
                    <a:lnL w="5760" cap="flat" cmpd="sng" algn="ctr">
                      <a:solidFill>
                        <a:srgbClr val="FFFFFF"/>
                      </a:solidFill>
                      <a:prstDash val="solid"/>
                      <a:round/>
                      <a:headEnd type="none" w="med" len="med"/>
                      <a:tailEnd type="none" w="med" len="med"/>
                    </a:lnL>
                    <a:lnR>
                      <a:noFill/>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sr-Latn-RS"/>
                    </a:p>
                  </a:txBody>
                  <a:tcPr/>
                </a:tc>
                <a:extLst>
                  <a:ext uri="{0D108BD9-81ED-4DB2-BD59-A6C34878D82A}">
                    <a16:rowId xmlns="" xmlns:a16="http://schemas.microsoft.com/office/drawing/2014/main" val="10000"/>
                  </a:ext>
                </a:extLst>
              </a:tr>
              <a:tr h="642938">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2800" b="1" i="0" u="none" strike="noStrike" cap="none" normalizeH="0" baseline="0">
                          <a:ln>
                            <a:noFill/>
                          </a:ln>
                          <a:solidFill>
                            <a:srgbClr val="FFFFFF"/>
                          </a:solidFill>
                          <a:effectLst/>
                          <a:latin typeface="Arial" panose="020B0604020202020204" pitchFamily="34" charset="0"/>
                          <a:cs typeface="Arial" panose="020B0604020202020204" pitchFamily="34" charset="0"/>
                        </a:rPr>
                        <a:t>5</a:t>
                      </a:r>
                    </a:p>
                  </a:txBody>
                  <a:tcPr marL="90000" marR="90000" marT="71495"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41A1A"/>
                    </a:solid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Пружите мере додатне прве помоћи до доласка здравствене службе</a:t>
                      </a:r>
                    </a:p>
                  </a:txBody>
                  <a:tcPr marL="90000" marR="90000" marT="62676"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a:noFill/>
                    </a:lnT>
                    <a:lnB w="5760" cap="flat" cmpd="sng" algn="ctr">
                      <a:solidFill>
                        <a:srgbClr val="FFFFFF"/>
                      </a:solidFill>
                      <a:prstDash val="solid"/>
                      <a:round/>
                      <a:headEnd type="none" w="med" len="med"/>
                      <a:tailEnd type="none" w="med" len="med"/>
                    </a:lnB>
                    <a:lnTlToBr>
                      <a:noFill/>
                    </a:lnTlToBr>
                    <a:lnBlToTr>
                      <a:noFill/>
                    </a:lnBlToTr>
                    <a:solidFill>
                      <a:srgbClr val="F4E9E9"/>
                    </a:solidFill>
                  </a:tcPr>
                </a:tc>
                <a:extLst>
                  <a:ext uri="{0D108BD9-81ED-4DB2-BD59-A6C34878D82A}">
                    <a16:rowId xmlns="" xmlns:a16="http://schemas.microsoft.com/office/drawing/2014/main" val="10001"/>
                  </a:ext>
                </a:extLst>
              </a:tr>
            </a:tbl>
          </a:graphicData>
        </a:graphic>
      </p:graphicFrame>
      <p:sp>
        <p:nvSpPr>
          <p:cNvPr id="2" name="Title 1"/>
          <p:cNvSpPr>
            <a:spLocks noGrp="1"/>
          </p:cNvSpPr>
          <p:nvPr>
            <p:ph type="title"/>
          </p:nvPr>
        </p:nvSpPr>
        <p:spPr>
          <a:xfrm>
            <a:off x="467544" y="908720"/>
            <a:ext cx="8229600" cy="648072"/>
          </a:xfrm>
        </p:spPr>
        <p:txBody>
          <a:bodyPr>
            <a:normAutofit fontScale="90000"/>
          </a:bodyPr>
          <a:lstStyle/>
          <a:p>
            <a:pPr algn="r"/>
            <a:r>
              <a:rPr lang="sr-Cyrl-RS" dirty="0">
                <a:solidFill>
                  <a:srgbClr val="FF0000"/>
                </a:solidFill>
              </a:rPr>
              <a:t>5 основних корака на месту несреће</a:t>
            </a:r>
            <a:endParaRPr lang="sr-Latn-RS" dirty="0">
              <a:solidFill>
                <a:srgbClr val="FF0000"/>
              </a:solidFill>
            </a:endParaRPr>
          </a:p>
        </p:txBody>
      </p:sp>
      <p:sp>
        <p:nvSpPr>
          <p:cNvPr id="8" name="Trapezoid 7"/>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aphicFrame>
        <p:nvGraphicFramePr>
          <p:cNvPr id="10" name="Group 3"/>
          <p:cNvGraphicFramePr>
            <a:graphicFrameLocks noGrp="1"/>
          </p:cNvGraphicFramePr>
          <p:nvPr>
            <p:extLst>
              <p:ext uri="{D42A27DB-BD31-4B8C-83A1-F6EECF244321}">
                <p14:modId xmlns:p14="http://schemas.microsoft.com/office/powerpoint/2010/main" val="980320227"/>
              </p:ext>
            </p:extLst>
          </p:nvPr>
        </p:nvGraphicFramePr>
        <p:xfrm>
          <a:off x="258268" y="1700808"/>
          <a:ext cx="8467725" cy="2325688"/>
        </p:xfrm>
        <a:graphic>
          <a:graphicData uri="http://schemas.openxmlformats.org/drawingml/2006/table">
            <a:tbl>
              <a:tblPr/>
              <a:tblGrid>
                <a:gridCol w="530225">
                  <a:extLst>
                    <a:ext uri="{9D8B030D-6E8A-4147-A177-3AD203B41FA5}">
                      <a16:colId xmlns="" xmlns:a16="http://schemas.microsoft.com/office/drawing/2014/main" val="20000"/>
                    </a:ext>
                  </a:extLst>
                </a:gridCol>
                <a:gridCol w="7937500">
                  <a:extLst>
                    <a:ext uri="{9D8B030D-6E8A-4147-A177-3AD203B41FA5}">
                      <a16:colId xmlns="" xmlns:a16="http://schemas.microsoft.com/office/drawing/2014/main" val="20001"/>
                    </a:ext>
                  </a:extLst>
                </a:gridCol>
              </a:tblGrid>
              <a:tr h="368300">
                <a:tc rowSpan="2">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2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1</a:t>
                      </a:r>
                    </a:p>
                  </a:txBody>
                  <a:tcPr marL="90000" marR="90000" marT="71495"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a:noFill/>
                    </a:lnB>
                    <a:lnTlToBr>
                      <a:noFill/>
                    </a:lnTlToBr>
                    <a:lnBlToTr>
                      <a:noFill/>
                    </a:lnBlToTr>
                    <a:solidFill>
                      <a:srgbClr val="F41A1A"/>
                    </a:solid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Процените место незгоде</a:t>
                      </a:r>
                    </a:p>
                  </a:txBody>
                  <a:tcPr marL="90000" marR="90000" marT="62676"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0"/>
                  </a:ext>
                </a:extLst>
              </a:tr>
              <a:tr h="520700">
                <a:tc vMerge="1">
                  <a:txBody>
                    <a:bodyPr/>
                    <a:lstStyle/>
                    <a:p>
                      <a:endParaRPr lang="sr-Latn-RS"/>
                    </a:p>
                  </a:txBody>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Осигурајте сопствену безбедност и безбедност осталих присутних</a:t>
                      </a:r>
                    </a:p>
                  </a:txBody>
                  <a:tcPr marL="90000" marR="90000" marT="62676" marB="46800" horzOverflow="overflow">
                    <a:lnL>
                      <a:noFill/>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4E9E9"/>
                    </a:solidFill>
                  </a:tcPr>
                </a:tc>
                <a:extLst>
                  <a:ext uri="{0D108BD9-81ED-4DB2-BD59-A6C34878D82A}">
                    <a16:rowId xmlns="" xmlns:a16="http://schemas.microsoft.com/office/drawing/2014/main" val="10001"/>
                  </a:ext>
                </a:extLst>
              </a:tr>
              <a:tr h="246063">
                <a:tc gridSpan="2">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90000" marR="90000" marT="55620" marB="46800" anchor="ctr" horzOverflow="overflow">
                    <a:lnL w="5760" cap="flat" cmpd="sng" algn="ctr">
                      <a:solidFill>
                        <a:srgbClr val="FFFFFF"/>
                      </a:solidFill>
                      <a:prstDash val="solid"/>
                      <a:round/>
                      <a:headEnd type="none" w="med" len="med"/>
                      <a:tailEnd type="none" w="med" len="med"/>
                    </a:lnL>
                    <a:lnR>
                      <a:noFill/>
                    </a:lnR>
                    <a:lnT>
                      <a:noFill/>
                    </a:lnT>
                    <a:lnB w="576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sr-Latn-RS"/>
                    </a:p>
                  </a:txBody>
                  <a:tcPr/>
                </a:tc>
                <a:extLst>
                  <a:ext uri="{0D108BD9-81ED-4DB2-BD59-A6C34878D82A}">
                    <a16:rowId xmlns="" xmlns:a16="http://schemas.microsoft.com/office/drawing/2014/main" val="10002"/>
                  </a:ext>
                </a:extLst>
              </a:tr>
              <a:tr h="1190625">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2800" b="1" i="0" u="none" strike="noStrike" cap="none" normalizeH="0" baseline="0">
                          <a:ln>
                            <a:noFill/>
                          </a:ln>
                          <a:solidFill>
                            <a:srgbClr val="FFFFFF"/>
                          </a:solidFill>
                          <a:effectLst/>
                          <a:latin typeface="Arial" panose="020B0604020202020204" pitchFamily="34" charset="0"/>
                          <a:cs typeface="Arial" panose="020B0604020202020204" pitchFamily="34" charset="0"/>
                        </a:rPr>
                        <a:t>2</a:t>
                      </a:r>
                    </a:p>
                  </a:txBody>
                  <a:tcPr marL="90000" marR="90000" marT="71495"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41A1A"/>
                    </a:solid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Процените стање унесрећених и утврдите да ли је некоме живот озбиљно угрожен:</a:t>
                      </a:r>
                    </a:p>
                    <a:p>
                      <a:pPr marL="0" marR="0" lvl="0" indent="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Да ли је свесна          -  Да ли дише</a:t>
                      </a:r>
                    </a:p>
                    <a:p>
                      <a:pPr marL="0" marR="0" lvl="0" indent="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Да ли јако крвари       -  Да ли сме да се помера</a:t>
                      </a:r>
                    </a:p>
                  </a:txBody>
                  <a:tcPr marL="90000" marR="90000" marT="62676"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a:noFill/>
                    </a:lnT>
                    <a:lnB w="5760" cap="flat" cmpd="sng" algn="ctr">
                      <a:solidFill>
                        <a:srgbClr val="FFFFFF"/>
                      </a:solidFill>
                      <a:prstDash val="solid"/>
                      <a:round/>
                      <a:headEnd type="none" w="med" len="med"/>
                      <a:tailEnd type="none" w="med" len="med"/>
                    </a:lnB>
                    <a:lnTlToBr>
                      <a:noFill/>
                    </a:lnTlToBr>
                    <a:lnBlToTr>
                      <a:noFill/>
                    </a:lnBlToTr>
                    <a:solidFill>
                      <a:srgbClr val="F4E9E9"/>
                    </a:solidFill>
                  </a:tcPr>
                </a:tc>
                <a:extLst>
                  <a:ext uri="{0D108BD9-81ED-4DB2-BD59-A6C34878D82A}">
                    <a16:rowId xmlns="" xmlns:a16="http://schemas.microsoft.com/office/drawing/2014/main" val="10003"/>
                  </a:ext>
                </a:extLst>
              </a:tr>
            </a:tbl>
          </a:graphicData>
        </a:graphic>
      </p:graphicFrame>
      <p:graphicFrame>
        <p:nvGraphicFramePr>
          <p:cNvPr id="14" name="Group 27"/>
          <p:cNvGraphicFramePr>
            <a:graphicFrameLocks noGrp="1"/>
          </p:cNvGraphicFramePr>
          <p:nvPr>
            <p:extLst>
              <p:ext uri="{D42A27DB-BD31-4B8C-83A1-F6EECF244321}">
                <p14:modId xmlns:p14="http://schemas.microsoft.com/office/powerpoint/2010/main" val="529448335"/>
              </p:ext>
            </p:extLst>
          </p:nvPr>
        </p:nvGraphicFramePr>
        <p:xfrm>
          <a:off x="257626" y="4221088"/>
          <a:ext cx="8467725" cy="1678808"/>
        </p:xfrm>
        <a:graphic>
          <a:graphicData uri="http://schemas.openxmlformats.org/drawingml/2006/table">
            <a:tbl>
              <a:tblPr/>
              <a:tblGrid>
                <a:gridCol w="519112">
                  <a:extLst>
                    <a:ext uri="{9D8B030D-6E8A-4147-A177-3AD203B41FA5}">
                      <a16:colId xmlns="" xmlns:a16="http://schemas.microsoft.com/office/drawing/2014/main" val="20000"/>
                    </a:ext>
                  </a:extLst>
                </a:gridCol>
                <a:gridCol w="7948613">
                  <a:extLst>
                    <a:ext uri="{9D8B030D-6E8A-4147-A177-3AD203B41FA5}">
                      <a16:colId xmlns="" xmlns:a16="http://schemas.microsoft.com/office/drawing/2014/main" val="20001"/>
                    </a:ext>
                  </a:extLst>
                </a:gridCol>
              </a:tblGrid>
              <a:tr h="917575">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2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3</a:t>
                      </a:r>
                    </a:p>
                  </a:txBody>
                  <a:tcPr marL="90000" marR="90000" marT="71495"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41A1A"/>
                    </a:solid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Пружите мере неодложне помоћи:</a:t>
                      </a:r>
                    </a:p>
                    <a:p>
                      <a:pPr marL="0" marR="0" lvl="0" indent="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Обезбедите проходност дисајних путева</a:t>
                      </a:r>
                    </a:p>
                    <a:p>
                      <a:pPr marL="0" marR="0" lvl="0" indent="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Примените мере оживљавања    -  Зауставите крварење</a:t>
                      </a:r>
                    </a:p>
                  </a:txBody>
                  <a:tcPr marL="90000" marR="90000" marT="62676"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0"/>
                  </a:ext>
                </a:extLst>
              </a:tr>
              <a:tr h="246063">
                <a:tc gridSpan="2">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marL="90000" marR="90000" marT="55620" marB="46800" horzOverflow="overflow">
                    <a:lnL w="5760" cap="flat" cmpd="sng" algn="ctr">
                      <a:solidFill>
                        <a:srgbClr val="FFFFFF"/>
                      </a:solidFill>
                      <a:prstDash val="solid"/>
                      <a:round/>
                      <a:headEnd type="none" w="med" len="med"/>
                      <a:tailEnd type="none" w="med" len="med"/>
                    </a:lnL>
                    <a:lnR>
                      <a:noFill/>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sr-Latn-RS"/>
                    </a:p>
                  </a:txBody>
                  <a:tcPr/>
                </a:tc>
                <a:extLst>
                  <a:ext uri="{0D108BD9-81ED-4DB2-BD59-A6C34878D82A}">
                    <a16:rowId xmlns="" xmlns:a16="http://schemas.microsoft.com/office/drawing/2014/main" val="10001"/>
                  </a:ext>
                </a:extLst>
              </a:tr>
              <a:tr h="492546">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2800" b="1" i="0" u="none" strike="noStrike" cap="none" normalizeH="0" baseline="0">
                          <a:ln>
                            <a:noFill/>
                          </a:ln>
                          <a:solidFill>
                            <a:srgbClr val="FFFFFF"/>
                          </a:solidFill>
                          <a:effectLst/>
                          <a:latin typeface="Arial" panose="020B0604020202020204" pitchFamily="34" charset="0"/>
                          <a:cs typeface="Arial" panose="020B0604020202020204" pitchFamily="34" charset="0"/>
                        </a:rPr>
                        <a:t>4</a:t>
                      </a:r>
                    </a:p>
                  </a:txBody>
                  <a:tcPr marL="90000" marR="90000" marT="71495"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41A1A"/>
                    </a:solid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Обавестите одговарајуће хитне службе</a:t>
                      </a:r>
                    </a:p>
                  </a:txBody>
                  <a:tcPr marL="90000" marR="90000" marT="62676"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a:noFill/>
                    </a:lnT>
                    <a:lnB w="5760" cap="flat" cmpd="sng" algn="ctr">
                      <a:solidFill>
                        <a:srgbClr val="FFFFFF"/>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07121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10"/>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0"/>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4"/>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14"/>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879774"/>
          </a:xfrm>
        </p:spPr>
        <p:txBody>
          <a:bodyPr/>
          <a:lstStyle/>
          <a:p>
            <a:pPr algn="r"/>
            <a:r>
              <a:rPr lang="sr-Cyrl-RS" dirty="0">
                <a:solidFill>
                  <a:srgbClr val="FF0000"/>
                </a:solidFill>
              </a:rPr>
              <a:t>Опекотине – прва помоћ </a:t>
            </a:r>
            <a:endParaRPr lang="sr-Latn-RS" dirty="0">
              <a:solidFill>
                <a:srgbClr val="FF0000"/>
              </a:solidFill>
            </a:endParaRPr>
          </a:p>
        </p:txBody>
      </p:sp>
      <p:sp>
        <p:nvSpPr>
          <p:cNvPr id="3" name="Content Placeholder 2"/>
          <p:cNvSpPr>
            <a:spLocks noGrp="1"/>
          </p:cNvSpPr>
          <p:nvPr>
            <p:ph idx="1"/>
          </p:nvPr>
        </p:nvSpPr>
        <p:spPr>
          <a:xfrm>
            <a:off x="395536" y="2060848"/>
            <a:ext cx="8496944" cy="4065315"/>
          </a:xfrm>
        </p:spPr>
        <p:txBody>
          <a:bodyPr>
            <a:normAutofit/>
          </a:bodyPr>
          <a:lstStyle/>
          <a:p>
            <a:r>
              <a:rPr lang="sr-Cyrl-RS" sz="2800" dirty="0"/>
              <a:t>Хладити опекотине </a:t>
            </a:r>
            <a:r>
              <a:rPr lang="sr-Cyrl-RS" sz="2800" b="1" u="sng" dirty="0"/>
              <a:t>текућом</a:t>
            </a:r>
            <a:r>
              <a:rPr lang="sr-Cyrl-RS" sz="2800" dirty="0"/>
              <a:t> водом до смањења бола (10 минута) потом третирати као рану</a:t>
            </a:r>
          </a:p>
          <a:p>
            <a:r>
              <a:rPr lang="sr-Cyrl-RS" sz="2800" dirty="0"/>
              <a:t>Прекрити стерилном газом или кухињском фолијом</a:t>
            </a:r>
            <a:endParaRPr lang="sr-Latn-RS" sz="2800" dirty="0"/>
          </a:p>
        </p:txBody>
      </p:sp>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4" y="3573016"/>
            <a:ext cx="4460611" cy="356848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200" y="4221088"/>
            <a:ext cx="4186824" cy="2412746"/>
          </a:xfrm>
          <a:prstGeom prst="rect">
            <a:avLst/>
          </a:prstGeom>
        </p:spPr>
      </p:pic>
      <p:sp>
        <p:nvSpPr>
          <p:cNvPr id="12" name="Trapezoid 11">
            <a:extLst>
              <a:ext uri="{FF2B5EF4-FFF2-40B4-BE49-F238E27FC236}">
                <a16:creationId xmlns="" xmlns:a16="http://schemas.microsoft.com/office/drawing/2014/main" id="{672A65BD-8A29-48AD-9FCE-7B35ECADC555}"/>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24231981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879774"/>
          </a:xfrm>
        </p:spPr>
        <p:txBody>
          <a:bodyPr/>
          <a:lstStyle/>
          <a:p>
            <a:pPr algn="r"/>
            <a:endParaRPr lang="sr-Latn-RS" dirty="0">
              <a:solidFill>
                <a:srgbClr val="FF00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2105" y="-27384"/>
            <a:ext cx="4604515" cy="68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7521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879774"/>
          </a:xfrm>
        </p:spPr>
        <p:txBody>
          <a:bodyPr>
            <a:normAutofit fontScale="90000"/>
          </a:bodyPr>
          <a:lstStyle/>
          <a:p>
            <a:pPr algn="r"/>
            <a:r>
              <a:rPr lang="sr-Cyrl-BA" dirty="0" smtClean="0">
                <a:solidFill>
                  <a:srgbClr val="FF0000"/>
                </a:solidFill>
              </a:rPr>
              <a:t>Страно тело у дисајним путевима </a:t>
            </a:r>
            <a:br>
              <a:rPr lang="sr-Cyrl-BA" dirty="0" smtClean="0">
                <a:solidFill>
                  <a:srgbClr val="FF0000"/>
                </a:solidFill>
              </a:rPr>
            </a:br>
            <a:endParaRPr lang="sr-Latn-RS" dirty="0">
              <a:solidFill>
                <a:srgbClr val="FF0000"/>
              </a:solidFill>
            </a:endParaRPr>
          </a:p>
        </p:txBody>
      </p:sp>
      <p:sp>
        <p:nvSpPr>
          <p:cNvPr id="3" name="Content Placeholder 2"/>
          <p:cNvSpPr>
            <a:spLocks noGrp="1"/>
          </p:cNvSpPr>
          <p:nvPr>
            <p:ph idx="1"/>
          </p:nvPr>
        </p:nvSpPr>
        <p:spPr>
          <a:xfrm>
            <a:off x="457200" y="1700808"/>
            <a:ext cx="8229600" cy="5157192"/>
          </a:xfrm>
        </p:spPr>
        <p:txBody>
          <a:bodyPr>
            <a:normAutofit fontScale="92500" lnSpcReduction="20000"/>
          </a:bodyPr>
          <a:lstStyle/>
          <a:p>
            <a:r>
              <a:rPr lang="sr-Cyrl-CS" altLang="sr-Latn-RS" sz="2800" dirty="0" smtClean="0"/>
              <a:t>Шта је страно тело у дисајним путевима? </a:t>
            </a:r>
          </a:p>
          <a:p>
            <a:pPr marL="0" indent="0" algn="ctr">
              <a:buNone/>
            </a:pPr>
            <a:r>
              <a:rPr lang="sr-Cyrl-CS" altLang="sr-Latn-RS" sz="2800" dirty="0" smtClean="0"/>
              <a:t>- Све што није ваздух! </a:t>
            </a:r>
          </a:p>
          <a:p>
            <a:pPr marL="0" indent="0" algn="ctr">
              <a:buNone/>
            </a:pPr>
            <a:endParaRPr lang="sr-Cyrl-CS" altLang="sr-Latn-RS" sz="2800" dirty="0" smtClean="0"/>
          </a:p>
          <a:p>
            <a:r>
              <a:rPr lang="sr-Cyrl-CS" altLang="sr-Latn-RS" sz="2800" dirty="0" smtClean="0"/>
              <a:t>Како организам реагује на страно тело у дисајним путевима? </a:t>
            </a:r>
          </a:p>
          <a:p>
            <a:pPr marL="0" indent="0" algn="ctr">
              <a:buNone/>
            </a:pPr>
            <a:r>
              <a:rPr lang="sr-Cyrl-CS" altLang="sr-Latn-RS" sz="2800" dirty="0" smtClean="0"/>
              <a:t>- </a:t>
            </a:r>
            <a:r>
              <a:rPr lang="sr-Cyrl-CS" altLang="sr-Latn-RS" sz="2800" b="1" dirty="0" smtClean="0"/>
              <a:t>Рефлексом кашља</a:t>
            </a:r>
            <a:r>
              <a:rPr lang="sr-Cyrl-CS" altLang="sr-Latn-RS" sz="2800" dirty="0" smtClean="0"/>
              <a:t>. </a:t>
            </a:r>
          </a:p>
          <a:p>
            <a:pPr marL="0" indent="0" algn="ctr">
              <a:buNone/>
            </a:pPr>
            <a:r>
              <a:rPr lang="sr-Cyrl-CS" altLang="sr-Latn-RS" sz="2800" dirty="0" smtClean="0"/>
              <a:t>Кашаљ представља природни и  најефикаснији одбрамбени механизам од страног тела у дисајним путевима, и знак је да није дошло до потпуног запушења дисајног пута. </a:t>
            </a:r>
          </a:p>
          <a:p>
            <a:pPr marL="0" indent="0" algn="ctr">
              <a:buNone/>
            </a:pPr>
            <a:endParaRPr lang="sr-Cyrl-CS" altLang="sr-Latn-RS" sz="2800" dirty="0" smtClean="0"/>
          </a:p>
          <a:p>
            <a:pPr marL="0" indent="0">
              <a:buNone/>
            </a:pPr>
            <a:r>
              <a:rPr lang="sr-Cyrl-CS" altLang="sr-Latn-RS" sz="2800" b="1" dirty="0"/>
              <a:t> </a:t>
            </a:r>
            <a:r>
              <a:rPr lang="sr-Cyrl-CS" altLang="sr-Latn-RS" sz="2800" b="1" dirty="0" smtClean="0"/>
              <a:t>  </a:t>
            </a:r>
            <a:r>
              <a:rPr lang="sr-Cyrl-CS" altLang="sr-Latn-RS" sz="2800" dirty="0" smtClean="0"/>
              <a:t>С обзиром да кашаљ омета дисање, уз кашаљ се јавља    	</a:t>
            </a:r>
            <a:r>
              <a:rPr lang="sr-Cyrl-CS" altLang="sr-Latn-RS" sz="2800" b="1" dirty="0" smtClean="0"/>
              <a:t>отежано дисање и црвенило главе и врата</a:t>
            </a:r>
            <a:r>
              <a:rPr lang="sr-Cyrl-CS" altLang="sr-Latn-RS" sz="2800" dirty="0" smtClean="0"/>
              <a:t>.</a:t>
            </a:r>
            <a:endParaRPr lang="sr-Cyrl-CS" altLang="sr-Latn-RS" sz="2800" dirty="0"/>
          </a:p>
          <a:p>
            <a:endParaRPr lang="sr-Latn-RS" dirty="0"/>
          </a:p>
        </p:txBody>
      </p:sp>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Trapezoid 5">
            <a:extLst>
              <a:ext uri="{FF2B5EF4-FFF2-40B4-BE49-F238E27FC236}">
                <a16:creationId xmlns="" xmlns:a16="http://schemas.microsoft.com/office/drawing/2014/main" id="{AE721FB7-3E07-462C-87AC-CBD9AD689956}"/>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3760752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616623"/>
          </a:xfrm>
        </p:spPr>
        <p:txBody>
          <a:bodyPr>
            <a:normAutofit fontScale="92500"/>
          </a:bodyPr>
          <a:lstStyle/>
          <a:p>
            <a:r>
              <a:rPr lang="sr-Cyrl-CS" altLang="sr-Latn-RS" b="1" dirty="0" smtClean="0"/>
              <a:t>Све </a:t>
            </a:r>
            <a:r>
              <a:rPr lang="sr-Cyrl-CS" altLang="sr-Latn-RS" b="1" dirty="0"/>
              <a:t>док </a:t>
            </a:r>
            <a:r>
              <a:rPr lang="sr-Cyrl-CS" altLang="sr-Latn-RS" b="1" dirty="0" smtClean="0"/>
              <a:t>особа кашље и дише она </a:t>
            </a:r>
            <a:r>
              <a:rPr lang="sr-Cyrl-CS" altLang="sr-Latn-RS" b="1" dirty="0"/>
              <a:t>се не налази у </a:t>
            </a:r>
            <a:r>
              <a:rPr lang="sr-Cyrl-CS" altLang="sr-Latn-RS" b="1" dirty="0" smtClean="0"/>
              <a:t>директној </a:t>
            </a:r>
            <a:r>
              <a:rPr lang="sr-Cyrl-CS" altLang="sr-Latn-RS" b="1" dirty="0"/>
              <a:t>животној </a:t>
            </a:r>
            <a:r>
              <a:rPr lang="sr-Cyrl-CS" altLang="sr-Latn-RS" b="1" dirty="0" smtClean="0"/>
              <a:t>опасности.</a:t>
            </a:r>
          </a:p>
          <a:p>
            <a:endParaRPr lang="sr-Cyrl-CS" altLang="sr-Latn-RS" b="1" dirty="0"/>
          </a:p>
          <a:p>
            <a:pPr marL="0" indent="0" algn="ctr">
              <a:buNone/>
            </a:pPr>
            <a:r>
              <a:rPr lang="sr-Cyrl-CS" altLang="sr-Latn-RS" b="1" dirty="0"/>
              <a:t> </a:t>
            </a:r>
            <a:r>
              <a:rPr lang="sr-Cyrl-CS" altLang="sr-Latn-RS" b="1" dirty="0" smtClean="0"/>
              <a:t>- </a:t>
            </a:r>
            <a:r>
              <a:rPr lang="sr-Cyrl-CS" altLang="sr-Latn-RS" u="sng" dirty="0" smtClean="0"/>
              <a:t>Прва помоћ</a:t>
            </a:r>
            <a:r>
              <a:rPr lang="sr-Cyrl-CS" altLang="sr-Latn-RS" dirty="0" smtClean="0"/>
              <a:t>: </a:t>
            </a:r>
            <a:r>
              <a:rPr lang="sr-Cyrl-CS" altLang="sr-Latn-RS" b="1" dirty="0" smtClean="0"/>
              <a:t>Храбрите особу </a:t>
            </a:r>
            <a:r>
              <a:rPr lang="sr-Cyrl-CS" altLang="sr-Latn-RS" b="1" dirty="0"/>
              <a:t>да кашље! </a:t>
            </a:r>
            <a:r>
              <a:rPr lang="sr-Cyrl-CS" altLang="sr-Latn-RS" sz="2400" dirty="0" smtClean="0"/>
              <a:t>(Спонтани </a:t>
            </a:r>
            <a:r>
              <a:rPr lang="sr-Cyrl-CS" altLang="sr-Latn-RS" sz="2400" dirty="0"/>
              <a:t>кашаљ представља најбољи начин за уклањање страних тела из горњих дисајних </a:t>
            </a:r>
            <a:r>
              <a:rPr lang="sr-Cyrl-CS" altLang="sr-Latn-RS" sz="2400" dirty="0" smtClean="0"/>
              <a:t>путева)</a:t>
            </a:r>
          </a:p>
          <a:p>
            <a:pPr marL="0" indent="0" algn="ctr">
              <a:buNone/>
            </a:pPr>
            <a:endParaRPr lang="sr-Cyrl-CS" altLang="sr-Latn-RS" sz="2400" dirty="0"/>
          </a:p>
          <a:p>
            <a:pPr marL="0" indent="0">
              <a:buNone/>
            </a:pPr>
            <a:r>
              <a:rPr lang="sr-Cyrl-CS" altLang="sr-Latn-RS" sz="2400" dirty="0" smtClean="0"/>
              <a:t>           </a:t>
            </a:r>
            <a:r>
              <a:rPr lang="sr-Cyrl-CS" altLang="sr-Latn-RS" b="1" dirty="0" smtClean="0">
                <a:solidFill>
                  <a:srgbClr val="FF0000"/>
                </a:solidFill>
              </a:rPr>
              <a:t>- </a:t>
            </a:r>
            <a:r>
              <a:rPr lang="sr-Cyrl-CS" altLang="sr-Latn-RS" u="sng" dirty="0">
                <a:solidFill>
                  <a:srgbClr val="FF0000"/>
                </a:solidFill>
              </a:rPr>
              <a:t>Шта </a:t>
            </a:r>
            <a:r>
              <a:rPr lang="sr-Cyrl-CS" altLang="sr-Latn-RS" u="sng" dirty="0" smtClean="0">
                <a:solidFill>
                  <a:srgbClr val="FF0000"/>
                </a:solidFill>
              </a:rPr>
              <a:t>не треба радити? </a:t>
            </a:r>
          </a:p>
          <a:p>
            <a:pPr marL="0" indent="0">
              <a:buNone/>
            </a:pPr>
            <a:r>
              <a:rPr lang="sr-Cyrl-CS" altLang="sr-Latn-RS" dirty="0" smtClean="0">
                <a:solidFill>
                  <a:srgbClr val="FF0000"/>
                </a:solidFill>
              </a:rPr>
              <a:t>Немојте покушавати да јој помогнете гутљајем воде или тиме што ћете јој рећи да дише на нос (тиме се кашаљ спречава и слаби)</a:t>
            </a:r>
            <a:endParaRPr lang="sr-Cyrl-CS" altLang="sr-Latn-RS" dirty="0">
              <a:solidFill>
                <a:srgbClr val="FF0000"/>
              </a:solidFill>
            </a:endParaRPr>
          </a:p>
          <a:p>
            <a:pPr marL="0" indent="0">
              <a:buNone/>
            </a:pPr>
            <a:r>
              <a:rPr lang="sr-Cyrl-CS" altLang="sr-Latn-RS" sz="2400" dirty="0"/>
              <a:t> </a:t>
            </a:r>
            <a:r>
              <a:rPr lang="sr-Cyrl-CS" altLang="sr-Latn-RS" sz="2400" dirty="0" smtClean="0"/>
              <a:t>    </a:t>
            </a:r>
          </a:p>
          <a:p>
            <a:pPr marL="0" indent="0" algn="ctr">
              <a:buNone/>
            </a:pPr>
            <a:endParaRPr lang="sr-Cyrl-CS" altLang="sr-Latn-RS" dirty="0"/>
          </a:p>
          <a:p>
            <a:endParaRPr lang="sr-Cyrl-CS" altLang="sr-Latn-RS" b="1" dirty="0" smtClean="0"/>
          </a:p>
          <a:p>
            <a:pPr marL="0" indent="0">
              <a:buNone/>
            </a:pPr>
            <a:endParaRPr lang="sr-Cyrl-CS" altLang="sr-Latn-RS" b="1" dirty="0" smtClean="0"/>
          </a:p>
          <a:p>
            <a:endParaRPr lang="sr-Cyrl-CS" altLang="sr-Latn-RS" b="1" dirty="0" smtClean="0">
              <a:latin typeface="Arial" charset="0"/>
            </a:endParaRPr>
          </a:p>
          <a:p>
            <a:endParaRPr lang="sr-Cyrl-CS" altLang="sr-Latn-RS" b="1" dirty="0"/>
          </a:p>
          <a:p>
            <a:endParaRPr lang="sr-Latn-RS" dirty="0"/>
          </a:p>
        </p:txBody>
      </p:sp>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Trapezoid 5">
            <a:extLst>
              <a:ext uri="{FF2B5EF4-FFF2-40B4-BE49-F238E27FC236}">
                <a16:creationId xmlns="" xmlns:a16="http://schemas.microsoft.com/office/drawing/2014/main" id="{AE721FB7-3E07-462C-87AC-CBD9AD689956}"/>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37607521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60640"/>
          </a:xfrm>
        </p:spPr>
        <p:txBody>
          <a:bodyPr>
            <a:normAutofit/>
          </a:bodyPr>
          <a:lstStyle/>
          <a:p>
            <a:r>
              <a:rPr lang="sr-Cyrl-CS" altLang="sr-Latn-RS" b="1" dirty="0"/>
              <a:t>Међутим, ако кашаљ постаје слабији или уопште није присутан,  а дисање отежано (уз чујно шиштање) или потпуно немогуће, ако лице постаје модро, а </a:t>
            </a:r>
            <a:r>
              <a:rPr lang="sr-Cyrl-CS" altLang="sr-Latn-RS" b="1" dirty="0" smtClean="0"/>
              <a:t>особа </a:t>
            </a:r>
            <a:r>
              <a:rPr lang="sr-Cyrl-CS" altLang="sr-Latn-RS" b="1" dirty="0"/>
              <a:t>губи свест, онда је страно тело </a:t>
            </a:r>
            <a:r>
              <a:rPr lang="sr-Cyrl-CS" altLang="sr-Latn-RS" b="1" dirty="0" smtClean="0"/>
              <a:t>запушило </a:t>
            </a:r>
            <a:r>
              <a:rPr lang="sr-Cyrl-CS" altLang="sr-Latn-RS" b="1" dirty="0"/>
              <a:t>дисајне </a:t>
            </a:r>
            <a:r>
              <a:rPr lang="sr-Cyrl-CS" altLang="sr-Latn-RS" b="1" dirty="0" smtClean="0"/>
              <a:t>путеве – </a:t>
            </a:r>
            <a:r>
              <a:rPr lang="sr-Cyrl-CS" altLang="sr-Latn-RS" b="1" dirty="0"/>
              <a:t>дошло је до загушења</a:t>
            </a:r>
            <a:r>
              <a:rPr lang="sr-Cyrl-CS" altLang="sr-Latn-RS" b="1" dirty="0" smtClean="0"/>
              <a:t>.</a:t>
            </a:r>
          </a:p>
          <a:p>
            <a:endParaRPr lang="sr-Cyrl-CS" altLang="sr-Latn-RS" b="1" dirty="0"/>
          </a:p>
          <a:p>
            <a:pPr>
              <a:buFontTx/>
              <a:buChar char="-"/>
            </a:pPr>
            <a:r>
              <a:rPr lang="sr-Cyrl-CS" altLang="sr-Latn-RS" u="sng" dirty="0" smtClean="0"/>
              <a:t>Прва помоћ</a:t>
            </a:r>
            <a:r>
              <a:rPr lang="sr-Cyrl-CS" altLang="sr-Latn-RS" dirty="0" smtClean="0"/>
              <a:t>: </a:t>
            </a:r>
            <a:r>
              <a:rPr lang="sr-Cyrl-CS" altLang="sr-Latn-RS" b="1" dirty="0" smtClean="0">
                <a:latin typeface="Arial" charset="0"/>
              </a:rPr>
              <a:t>сместа </a:t>
            </a:r>
            <a:r>
              <a:rPr lang="sr-Cyrl-CS" altLang="sr-Latn-RS" b="1" dirty="0">
                <a:latin typeface="Arial" charset="0"/>
              </a:rPr>
              <a:t>избаците страно тело из дисајних </a:t>
            </a:r>
            <a:r>
              <a:rPr lang="sr-Cyrl-CS" altLang="sr-Latn-RS" b="1" dirty="0" smtClean="0">
                <a:latin typeface="Arial" charset="0"/>
              </a:rPr>
              <a:t>путева!</a:t>
            </a:r>
          </a:p>
          <a:p>
            <a:pPr marL="0" indent="0">
              <a:buNone/>
            </a:pPr>
            <a:r>
              <a:rPr lang="sr-Cyrl-CS" altLang="sr-Latn-RS" dirty="0">
                <a:solidFill>
                  <a:srgbClr val="FFFF00"/>
                </a:solidFill>
                <a:latin typeface="Arial" charset="0"/>
              </a:rPr>
              <a:t> </a:t>
            </a:r>
            <a:endParaRPr lang="en-US" altLang="sr-Latn-RS" b="1" dirty="0"/>
          </a:p>
          <a:p>
            <a:endParaRPr lang="sr-Latn-RS" dirty="0"/>
          </a:p>
        </p:txBody>
      </p:sp>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Trapezoid 5">
            <a:extLst>
              <a:ext uri="{FF2B5EF4-FFF2-40B4-BE49-F238E27FC236}">
                <a16:creationId xmlns="" xmlns:a16="http://schemas.microsoft.com/office/drawing/2014/main" id="{AE721FB7-3E07-462C-87AC-CBD9AD689956}"/>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41895086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p:cNvSpPr>
          <p:nvPr>
            <p:ph type="body" idx="4294967295"/>
          </p:nvPr>
        </p:nvSpPr>
        <p:spPr>
          <a:xfrm>
            <a:off x="457200" y="908720"/>
            <a:ext cx="8229600" cy="5415880"/>
          </a:xfrm>
        </p:spPr>
        <p:txBody>
          <a:bodyPr>
            <a:normAutofit lnSpcReduction="10000"/>
          </a:bodyPr>
          <a:lstStyle/>
          <a:p>
            <a:pPr marL="0" indent="0" algn="ctr">
              <a:buNone/>
            </a:pPr>
            <a:r>
              <a:rPr lang="sr-Cyrl-CS" altLang="sr-Latn-RS" sz="3600" dirty="0" smtClean="0">
                <a:latin typeface="+mj-lt"/>
              </a:rPr>
              <a:t>За избацивање страног тела примењују се две технике:</a:t>
            </a:r>
          </a:p>
          <a:p>
            <a:endParaRPr lang="sr-Cyrl-CS" altLang="sr-Latn-RS" dirty="0" smtClean="0"/>
          </a:p>
          <a:p>
            <a:pPr marL="495300" indent="-495300" eaLnBrk="1" hangingPunct="1">
              <a:buFont typeface="Wingdings 2" pitchFamily="18" charset="2"/>
              <a:buNone/>
            </a:pPr>
            <a:r>
              <a:rPr lang="sr-Cyrl-CS" altLang="sr-Latn-RS" dirty="0" smtClean="0"/>
              <a:t>     1. </a:t>
            </a:r>
            <a:r>
              <a:rPr lang="sr-Cyrl-CS" altLang="sr-Latn-RS" b="1" dirty="0" smtClean="0"/>
              <a:t>Ударци по леђима</a:t>
            </a:r>
            <a:r>
              <a:rPr lang="sr-Cyrl-CS" altLang="sr-Latn-RS" dirty="0"/>
              <a:t> </a:t>
            </a:r>
            <a:r>
              <a:rPr lang="sr-Cyrl-CS" altLang="sr-Latn-RS" dirty="0" smtClean="0"/>
              <a:t>(и притисци на грудни кош)</a:t>
            </a:r>
          </a:p>
          <a:p>
            <a:pPr marL="495300" indent="-495300" eaLnBrk="1" hangingPunct="1">
              <a:buFont typeface="Wingdings 2" pitchFamily="18" charset="2"/>
              <a:buNone/>
            </a:pPr>
            <a:r>
              <a:rPr lang="sr-Cyrl-CS" altLang="sr-Latn-RS" dirty="0" smtClean="0"/>
              <a:t>     2. Тзв. </a:t>
            </a:r>
            <a:r>
              <a:rPr lang="sr-Cyrl-CS" altLang="sr-Latn-RS" b="1" dirty="0" smtClean="0"/>
              <a:t>Хајмлихов захват</a:t>
            </a:r>
            <a:endParaRPr lang="sr-Cyrl-CS" altLang="sr-Latn-RS" dirty="0" smtClean="0">
              <a:solidFill>
                <a:srgbClr val="FFFF00"/>
              </a:solidFill>
            </a:endParaRPr>
          </a:p>
          <a:p>
            <a:pPr marL="495300" indent="-495300" eaLnBrk="1" hangingPunct="1">
              <a:buFont typeface="Wingdings 2" pitchFamily="18" charset="2"/>
              <a:buNone/>
            </a:pPr>
            <a:endParaRPr lang="sr-Cyrl-CS" altLang="sr-Latn-RS" dirty="0">
              <a:solidFill>
                <a:srgbClr val="FFFF00"/>
              </a:solidFill>
            </a:endParaRPr>
          </a:p>
          <a:p>
            <a:pPr marL="495300" indent="-495300">
              <a:buNone/>
            </a:pPr>
            <a:r>
              <a:rPr lang="sr-Cyrl-CS" altLang="sr-Latn-RS" sz="2800" dirty="0" smtClean="0"/>
              <a:t>***</a:t>
            </a:r>
            <a:r>
              <a:rPr lang="sr-Cyrl-CS" altLang="sr-Latn-RS" sz="2600" u="sng" dirty="0" smtClean="0"/>
              <a:t>Страно </a:t>
            </a:r>
            <a:r>
              <a:rPr lang="sr-Cyrl-CS" altLang="sr-Latn-RS" sz="2600" u="sng" dirty="0"/>
              <a:t>тело се </a:t>
            </a:r>
            <a:r>
              <a:rPr lang="sr-Cyrl-CS" altLang="sr-Latn-RS" sz="2600" u="sng" dirty="0" smtClean="0"/>
              <a:t>може извлачити </a:t>
            </a:r>
            <a:r>
              <a:rPr lang="sr-Cyrl-CS" altLang="sr-Latn-RS" sz="2600" u="sng" dirty="0"/>
              <a:t>прстима само ако је приступачно и видљиво</a:t>
            </a:r>
            <a:r>
              <a:rPr lang="sr-Cyrl-CS" altLang="sr-Latn-RS" sz="2600" u="sng" dirty="0" smtClean="0"/>
              <a:t>! </a:t>
            </a:r>
            <a:r>
              <a:rPr lang="sr-Cyrl-CS" altLang="sr-Latn-RS" sz="2600" dirty="0" smtClean="0"/>
              <a:t>У супротном, постоји озбиљан </a:t>
            </a:r>
            <a:r>
              <a:rPr lang="sr-Cyrl-CS" altLang="sr-Latn-RS" sz="2600" dirty="0"/>
              <a:t>ризик да предмет гурнете још дубље у душник и тако погоршате </a:t>
            </a:r>
            <a:r>
              <a:rPr lang="sr-Cyrl-CS" altLang="sr-Latn-RS" sz="2600" dirty="0" smtClean="0"/>
              <a:t>стање.</a:t>
            </a:r>
            <a:endParaRPr lang="en-US" altLang="sr-Latn-RS" sz="2600" dirty="0"/>
          </a:p>
          <a:p>
            <a:pPr marL="495300" indent="-495300" eaLnBrk="1" hangingPunct="1">
              <a:buFont typeface="Wingdings 2" pitchFamily="18" charset="2"/>
              <a:buNone/>
            </a:pPr>
            <a:endParaRPr lang="en-US" altLang="sr-Latn-RS" sz="2800" dirty="0" smtClean="0">
              <a:solidFill>
                <a:srgbClr val="FFFF00"/>
              </a:solidFill>
            </a:endParaRPr>
          </a:p>
        </p:txBody>
      </p:sp>
      <p:sp>
        <p:nvSpPr>
          <p:cNvPr id="4" name="Trapezoid 3">
            <a:extLst>
              <a:ext uri="{FF2B5EF4-FFF2-40B4-BE49-F238E27FC236}">
                <a16:creationId xmlns="" xmlns:a16="http://schemas.microsoft.com/office/drawing/2014/main" id="{AE721FB7-3E07-462C-87AC-CBD9AD689956}"/>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23407716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p:txBody>
          <a:bodyPr/>
          <a:lstStyle/>
          <a:p>
            <a:pPr eaLnBrk="1" hangingPunct="1"/>
            <a:r>
              <a:rPr lang="sr-Cyrl-CS" altLang="sr-Latn-RS" dirty="0" smtClean="0"/>
              <a:t>1. Ударци по леђима</a:t>
            </a:r>
            <a:endParaRPr lang="en-US" altLang="sr-Latn-RS" dirty="0" smtClean="0"/>
          </a:p>
        </p:txBody>
      </p:sp>
      <p:pic>
        <p:nvPicPr>
          <p:cNvPr id="64515" name="Picture 6" descr="heimlich-maneuver-infant-9335858"/>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838200" y="2133600"/>
            <a:ext cx="2895600" cy="3429000"/>
          </a:xfrm>
        </p:spPr>
      </p:pic>
      <p:sp>
        <p:nvSpPr>
          <p:cNvPr id="64516" name="Rectangle 3"/>
          <p:cNvSpPr>
            <a:spLocks noGrp="1"/>
          </p:cNvSpPr>
          <p:nvPr>
            <p:ph type="body" sz="half" idx="4294967295"/>
          </p:nvPr>
        </p:nvSpPr>
        <p:spPr>
          <a:xfrm>
            <a:off x="4648200" y="1935163"/>
            <a:ext cx="4038600" cy="4694237"/>
          </a:xfrm>
        </p:spPr>
        <p:txBody>
          <a:bodyPr/>
          <a:lstStyle/>
          <a:p>
            <a:pPr eaLnBrk="1" hangingPunct="1"/>
            <a:r>
              <a:rPr lang="sr-Cyrl-CS" altLang="sr-Latn-RS" sz="2400" b="1" dirty="0" smtClean="0">
                <a:solidFill>
                  <a:srgbClr val="FF0000"/>
                </a:solidFill>
                <a:latin typeface="Arial" charset="0"/>
              </a:rPr>
              <a:t>Код одојчета:</a:t>
            </a:r>
            <a:r>
              <a:rPr lang="sr-Cyrl-CS" altLang="sr-Latn-RS" sz="2400" dirty="0" smtClean="0">
                <a:solidFill>
                  <a:srgbClr val="FF0000"/>
                </a:solidFill>
                <a:latin typeface="Arial" charset="0"/>
              </a:rPr>
              <a:t> </a:t>
            </a:r>
            <a:r>
              <a:rPr lang="sr-Cyrl-CS" altLang="sr-Latn-RS" sz="2400" b="1" dirty="0" smtClean="0">
                <a:latin typeface="Arial" charset="0"/>
              </a:rPr>
              <a:t>ставите га на подлактицу, окренуто “наглавачке” и лицем према поду, </a:t>
            </a:r>
            <a:r>
              <a:rPr lang="sr-Cyrl-CS" altLang="sr-Latn-RS" sz="2400" dirty="0" smtClean="0">
                <a:latin typeface="Arial" charset="0"/>
              </a:rPr>
              <a:t>главу придржавајте шаком оне руке на којој одојче лежи. Другом руком, кореном шаке, </a:t>
            </a:r>
            <a:r>
              <a:rPr lang="sr-Cyrl-CS" altLang="sr-Latn-RS" sz="2400" b="1" dirty="0" smtClean="0">
                <a:latin typeface="Arial" charset="0"/>
              </a:rPr>
              <a:t>5 пута снажно ударите одојче у пределу између лопатица.</a:t>
            </a:r>
          </a:p>
        </p:txBody>
      </p:sp>
    </p:spTree>
    <p:extLst>
      <p:ext uri="{BB962C8B-B14F-4D97-AF65-F5344CB8AC3E}">
        <p14:creationId xmlns:p14="http://schemas.microsoft.com/office/powerpoint/2010/main" val="24329493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p:cNvSpPr>
          <p:nvPr>
            <p:ph type="body" sz="half" idx="4294967295"/>
          </p:nvPr>
        </p:nvSpPr>
        <p:spPr>
          <a:xfrm>
            <a:off x="251520" y="838200"/>
            <a:ext cx="8640960" cy="3214688"/>
          </a:xfrm>
        </p:spPr>
        <p:txBody>
          <a:bodyPr/>
          <a:lstStyle/>
          <a:p>
            <a:pPr eaLnBrk="1" hangingPunct="1"/>
            <a:r>
              <a:rPr lang="sr-Cyrl-CS" altLang="sr-Latn-RS" sz="2400" b="1" dirty="0" smtClean="0">
                <a:latin typeface="Arial" charset="0"/>
              </a:rPr>
              <a:t>Уколико страно тело не буде избачено, окрените дете на леђа</a:t>
            </a:r>
            <a:r>
              <a:rPr lang="sr-Cyrl-CS" altLang="sr-Latn-RS" sz="2400" dirty="0" smtClean="0">
                <a:latin typeface="Arial" charset="0"/>
              </a:rPr>
              <a:t> и поставите га на подлактицу. Шаком те руке придржавајте главу детета и нека положај главе буде нешто нижи од положаја тела. </a:t>
            </a:r>
            <a:r>
              <a:rPr lang="sr-Cyrl-CS" altLang="sr-Latn-RS" sz="2400" b="1" dirty="0" smtClean="0">
                <a:latin typeface="Arial" charset="0"/>
              </a:rPr>
              <a:t>Пет пута узастопно притисните на грудну кост</a:t>
            </a:r>
            <a:r>
              <a:rPr lang="sr-Cyrl-CS" altLang="sr-Latn-RS" sz="2400" dirty="0" smtClean="0">
                <a:latin typeface="Arial" charset="0"/>
              </a:rPr>
              <a:t>, али снажније и спорије него при масажи срца (1 притисак нека траје око 3 секунде). Ако после ових поступака страно тело постане видљиво, извуците га.</a:t>
            </a:r>
            <a:endParaRPr lang="en-US" altLang="sr-Latn-RS" sz="2400" dirty="0" smtClean="0"/>
          </a:p>
        </p:txBody>
      </p:sp>
      <p:pic>
        <p:nvPicPr>
          <p:cNvPr id="65540" name="Picture 6" descr="hajmlih odojc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438400" y="4038600"/>
            <a:ext cx="4114800" cy="2438400"/>
          </a:xfrm>
        </p:spPr>
      </p:pic>
    </p:spTree>
    <p:extLst>
      <p:ext uri="{BB962C8B-B14F-4D97-AF65-F5344CB8AC3E}">
        <p14:creationId xmlns:p14="http://schemas.microsoft.com/office/powerpoint/2010/main" val="3563128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p:cNvSpPr>
          <p:nvPr>
            <p:ph type="title" idx="4294967295"/>
          </p:nvPr>
        </p:nvSpPr>
        <p:spPr/>
        <p:txBody>
          <a:bodyPr/>
          <a:lstStyle/>
          <a:p>
            <a:pPr eaLnBrk="1" hangingPunct="1"/>
            <a:r>
              <a:rPr lang="sr-Cyrl-CS" altLang="sr-Latn-RS" smtClean="0"/>
              <a:t>          1)                           2)</a:t>
            </a:r>
            <a:endParaRPr lang="en-US" altLang="sr-Latn-RS" smtClean="0"/>
          </a:p>
        </p:txBody>
      </p:sp>
      <p:pic>
        <p:nvPicPr>
          <p:cNvPr id="66563" name="Picture 7" descr="heimlich_bebe0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33400" y="2209800"/>
            <a:ext cx="3581400" cy="3810000"/>
          </a:xfrm>
        </p:spPr>
      </p:pic>
      <p:pic>
        <p:nvPicPr>
          <p:cNvPr id="66564" name="Picture 8" descr="h5550978"/>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889500" y="2224088"/>
            <a:ext cx="3556000" cy="3810000"/>
          </a:xfrm>
        </p:spPr>
      </p:pic>
    </p:spTree>
    <p:extLst>
      <p:ext uri="{BB962C8B-B14F-4D97-AF65-F5344CB8AC3E}">
        <p14:creationId xmlns:p14="http://schemas.microsoft.com/office/powerpoint/2010/main" val="9478205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p:cNvSpPr>
          <p:nvPr>
            <p:ph type="title" idx="4294967295"/>
          </p:nvPr>
        </p:nvSpPr>
        <p:spPr/>
        <p:txBody>
          <a:bodyPr/>
          <a:lstStyle/>
          <a:p>
            <a:pPr eaLnBrk="1" hangingPunct="1"/>
            <a:endParaRPr lang="sr-Latn-RS" altLang="sr-Latn-RS" smtClean="0"/>
          </a:p>
        </p:txBody>
      </p:sp>
      <p:sp>
        <p:nvSpPr>
          <p:cNvPr id="67587" name="Rectangle 3"/>
          <p:cNvSpPr>
            <a:spLocks noGrp="1"/>
          </p:cNvSpPr>
          <p:nvPr>
            <p:ph type="body" sz="half" idx="4294967295"/>
          </p:nvPr>
        </p:nvSpPr>
        <p:spPr>
          <a:xfrm>
            <a:off x="457200" y="1935163"/>
            <a:ext cx="4038600" cy="4389437"/>
          </a:xfrm>
        </p:spPr>
        <p:txBody>
          <a:bodyPr/>
          <a:lstStyle/>
          <a:p>
            <a:pPr eaLnBrk="1" hangingPunct="1"/>
            <a:r>
              <a:rPr lang="sr-Cyrl-CS" altLang="sr-Latn-RS" sz="2200" b="1" dirty="0" smtClean="0">
                <a:solidFill>
                  <a:srgbClr val="FF0000"/>
                </a:solidFill>
                <a:latin typeface="Arial" charset="0"/>
              </a:rPr>
              <a:t>Код малог детета:</a:t>
            </a:r>
            <a:r>
              <a:rPr lang="sr-Cyrl-CS" altLang="sr-Latn-RS" sz="2200" dirty="0" smtClean="0">
                <a:solidFill>
                  <a:srgbClr val="FF0000"/>
                </a:solidFill>
                <a:latin typeface="Arial" charset="0"/>
              </a:rPr>
              <a:t> </a:t>
            </a:r>
            <a:r>
              <a:rPr lang="sr-Cyrl-CS" altLang="sr-Latn-RS" sz="2200" dirty="0" smtClean="0">
                <a:latin typeface="Arial" charset="0"/>
              </a:rPr>
              <a:t>овај захват изведите седећи на столици. </a:t>
            </a:r>
            <a:r>
              <a:rPr lang="sr-Cyrl-CS" altLang="sr-Latn-RS" sz="2200" b="1" dirty="0" smtClean="0">
                <a:latin typeface="Arial" charset="0"/>
              </a:rPr>
              <a:t>Дете поставите на колена, лицем према поду </a:t>
            </a:r>
            <a:r>
              <a:rPr lang="sr-Cyrl-CS" altLang="sr-Latn-RS" sz="2200" dirty="0" smtClean="0">
                <a:latin typeface="Arial" charset="0"/>
              </a:rPr>
              <a:t>и нека му глава буде ниже у односу на остале делове тела. Кореном шаке снажно га ударите 5 пута у предео између лопатица.</a:t>
            </a:r>
            <a:endParaRPr lang="en-US" altLang="sr-Latn-RS" sz="2200" dirty="0" smtClean="0">
              <a:latin typeface="Arial" charset="0"/>
            </a:endParaRPr>
          </a:p>
        </p:txBody>
      </p:sp>
      <p:pic>
        <p:nvPicPr>
          <p:cNvPr id="67588" name="Picture 6" descr="IMG_1171---Back-blow"/>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48200" y="2057400"/>
            <a:ext cx="4038600" cy="3886200"/>
          </a:xfrm>
        </p:spPr>
      </p:pic>
    </p:spTree>
    <p:extLst>
      <p:ext uri="{BB962C8B-B14F-4D97-AF65-F5344CB8AC3E}">
        <p14:creationId xmlns:p14="http://schemas.microsoft.com/office/powerpoint/2010/main" val="2698449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apezoid 7"/>
          <p:cNvSpPr/>
          <p:nvPr/>
        </p:nvSpPr>
        <p:spPr>
          <a:xfrm>
            <a:off x="0" y="368659"/>
            <a:ext cx="8748464" cy="254294"/>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aphicFrame>
        <p:nvGraphicFramePr>
          <p:cNvPr id="11" name="Group 3"/>
          <p:cNvGraphicFramePr>
            <a:graphicFrameLocks noGrp="1"/>
          </p:cNvGraphicFramePr>
          <p:nvPr/>
        </p:nvGraphicFramePr>
        <p:xfrm>
          <a:off x="293688" y="1655763"/>
          <a:ext cx="8467725" cy="1987551"/>
        </p:xfrm>
        <a:graphic>
          <a:graphicData uri="http://schemas.openxmlformats.org/drawingml/2006/table">
            <a:tbl>
              <a:tblPr/>
              <a:tblGrid>
                <a:gridCol w="1365250">
                  <a:extLst>
                    <a:ext uri="{9D8B030D-6E8A-4147-A177-3AD203B41FA5}">
                      <a16:colId xmlns="" xmlns:a16="http://schemas.microsoft.com/office/drawing/2014/main" val="20000"/>
                    </a:ext>
                  </a:extLst>
                </a:gridCol>
                <a:gridCol w="7102475">
                  <a:extLst>
                    <a:ext uri="{9D8B030D-6E8A-4147-A177-3AD203B41FA5}">
                      <a16:colId xmlns="" xmlns:a16="http://schemas.microsoft.com/office/drawing/2014/main" val="20001"/>
                    </a:ext>
                  </a:extLst>
                </a:gridCol>
              </a:tblGrid>
              <a:tr h="368300">
                <a:tc rowSpan="2">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Latn-CS" sz="2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 </a:t>
                      </a:r>
                      <a:r>
                        <a:rPr kumimoji="0" lang="sr-Cyrl-CS" sz="2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1. КОРАК</a:t>
                      </a:r>
                    </a:p>
                  </a:txBody>
                  <a:tcPr marL="90000" marR="90000" marT="71495"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a:noFill/>
                    </a:lnB>
                    <a:lnTlToBr>
                      <a:noFill/>
                    </a:lnTlToBr>
                    <a:lnBlToTr>
                      <a:noFill/>
                    </a:lnBlToTr>
                    <a:solidFill>
                      <a:srgbClr val="F41A1A"/>
                    </a:solid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Процените место незгоде</a:t>
                      </a:r>
                    </a:p>
                  </a:txBody>
                  <a:tcPr marL="90000" marR="90000" marT="62676"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0"/>
                  </a:ext>
                </a:extLst>
              </a:tr>
              <a:tr h="1373188">
                <a:tc vMerge="1">
                  <a:txBody>
                    <a:bodyPr/>
                    <a:lstStyle/>
                    <a:p>
                      <a:endParaRPr lang="sr-Latn-RS"/>
                    </a:p>
                  </a:txBody>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Осигурајте сопствену безбедност и безбедност осталих присутних</a:t>
                      </a:r>
                    </a:p>
                  </a:txBody>
                  <a:tcPr marL="90000" marR="90000" marT="62676" marB="46800" horzOverflow="overflow">
                    <a:lnL>
                      <a:noFill/>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4E9E9"/>
                    </a:solidFill>
                  </a:tcPr>
                </a:tc>
                <a:extLst>
                  <a:ext uri="{0D108BD9-81ED-4DB2-BD59-A6C34878D82A}">
                    <a16:rowId xmlns="" xmlns:a16="http://schemas.microsoft.com/office/drawing/2014/main" val="10001"/>
                  </a:ext>
                </a:extLst>
              </a:tr>
              <a:tr h="246063">
                <a:tc gridSpan="2">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1" i="0" u="none" strike="noStrike" cap="none" normalizeH="0" baseline="0" dirty="0">
                        <a:ln>
                          <a:noFill/>
                        </a:ln>
                        <a:solidFill>
                          <a:srgbClr val="FFFFFF"/>
                        </a:solidFill>
                        <a:effectLst/>
                        <a:latin typeface="Calibri" panose="020F0502020204030204" pitchFamily="34" charset="0"/>
                        <a:ea typeface="Geneva" charset="0"/>
                        <a:cs typeface="Geneva" charset="0"/>
                      </a:endParaRPr>
                    </a:p>
                  </a:txBody>
                  <a:tcPr marL="90000" marR="90000" marT="55620" marB="46800" anchor="ctr" horzOverflow="overflow">
                    <a:lnL w="5760" cap="flat" cmpd="sng" algn="ctr">
                      <a:solidFill>
                        <a:srgbClr val="FFFFFF"/>
                      </a:solidFill>
                      <a:prstDash val="solid"/>
                      <a:round/>
                      <a:headEnd type="none" w="med" len="med"/>
                      <a:tailEnd type="none" w="med" len="med"/>
                    </a:lnL>
                    <a:lnR>
                      <a:noFill/>
                    </a:lnR>
                    <a:lnT>
                      <a:noFill/>
                    </a:lnT>
                    <a:lnB w="576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sr-Latn-RS"/>
                    </a:p>
                  </a:txBody>
                  <a:tcPr/>
                </a:tc>
                <a:extLst>
                  <a:ext uri="{0D108BD9-81ED-4DB2-BD59-A6C34878D82A}">
                    <a16:rowId xmlns="" xmlns:a16="http://schemas.microsoft.com/office/drawing/2014/main" val="10002"/>
                  </a:ext>
                </a:extLst>
              </a:tr>
            </a:tbl>
          </a:graphicData>
        </a:graphic>
      </p:graphicFrame>
      <p:grpSp>
        <p:nvGrpSpPr>
          <p:cNvPr id="12" name="Group 20"/>
          <p:cNvGrpSpPr>
            <a:grpSpLocks noRot="1"/>
          </p:cNvGrpSpPr>
          <p:nvPr/>
        </p:nvGrpSpPr>
        <p:grpSpPr bwMode="auto">
          <a:xfrm>
            <a:off x="284163" y="3822700"/>
            <a:ext cx="8466137" cy="1665288"/>
            <a:chOff x="185" y="1792"/>
            <a:chExt cx="5332" cy="1048"/>
          </a:xfrm>
        </p:grpSpPr>
        <p:sp>
          <p:nvSpPr>
            <p:cNvPr id="13" name="Rectangle 21"/>
            <p:cNvSpPr>
              <a:spLocks noChangeArrowheads="1"/>
            </p:cNvSpPr>
            <p:nvPr/>
          </p:nvSpPr>
          <p:spPr bwMode="auto">
            <a:xfrm>
              <a:off x="185" y="1792"/>
              <a:ext cx="960" cy="10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1560" tIns="14112" rIns="61560" bIns="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9pPr>
            </a:lstStyle>
            <a:p>
              <a:pPr algn="ctr" eaLnBrk="1" hangingPunct="1">
                <a:lnSpc>
                  <a:spcPct val="93000"/>
                </a:lnSpc>
                <a:buClrTx/>
                <a:buFontTx/>
                <a:buNone/>
              </a:pPr>
              <a:r>
                <a:rPr lang="sr-Cyrl-CS" sz="1600" b="1">
                  <a:solidFill>
                    <a:srgbClr val="000000"/>
                  </a:solidFill>
                  <a:cs typeface="Arial" panose="020B0604020202020204" pitchFamily="34" charset="0"/>
                </a:rPr>
                <a:t>Процењујемо</a:t>
              </a:r>
            </a:p>
          </p:txBody>
        </p:sp>
        <p:sp>
          <p:nvSpPr>
            <p:cNvPr id="14" name="Rectangle 22"/>
            <p:cNvSpPr>
              <a:spLocks noChangeArrowheads="1"/>
            </p:cNvSpPr>
            <p:nvPr/>
          </p:nvSpPr>
          <p:spPr bwMode="auto">
            <a:xfrm>
              <a:off x="1145" y="1792"/>
              <a:ext cx="2555" cy="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1560" tIns="14112" rIns="61560" bIns="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9pPr>
            </a:lstStyle>
            <a:p>
              <a:pPr eaLnBrk="1" hangingPunct="1">
                <a:lnSpc>
                  <a:spcPct val="93000"/>
                </a:lnSpc>
                <a:buClrTx/>
                <a:buFontTx/>
                <a:buNone/>
              </a:pPr>
              <a:r>
                <a:rPr lang="sr-Cyrl-CS" sz="1600">
                  <a:solidFill>
                    <a:srgbClr val="000000"/>
                  </a:solidFill>
                  <a:cs typeface="Arial" panose="020B0604020202020204" pitchFamily="34" charset="0"/>
                </a:rPr>
                <a:t>ОПАСНОСТ</a:t>
              </a:r>
            </a:p>
          </p:txBody>
        </p:sp>
        <p:sp>
          <p:nvSpPr>
            <p:cNvPr id="15" name="Rectangle 23"/>
            <p:cNvSpPr>
              <a:spLocks noChangeArrowheads="1"/>
            </p:cNvSpPr>
            <p:nvPr/>
          </p:nvSpPr>
          <p:spPr bwMode="auto">
            <a:xfrm>
              <a:off x="3700" y="1792"/>
              <a:ext cx="1818" cy="1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1560" tIns="14112" rIns="61560" bIns="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9pPr>
            </a:lstStyle>
            <a:p>
              <a:pPr algn="just" eaLnBrk="1" hangingPunct="1">
                <a:lnSpc>
                  <a:spcPct val="93000"/>
                </a:lnSpc>
                <a:buClrTx/>
                <a:buFontTx/>
                <a:buNone/>
              </a:pPr>
              <a:r>
                <a:rPr lang="sr-Cyrl-CS" sz="1600">
                  <a:solidFill>
                    <a:srgbClr val="000000"/>
                  </a:solidFill>
                  <a:cs typeface="Arial" panose="020B0604020202020204" pitchFamily="34" charset="0"/>
                </a:rPr>
                <a:t>По нас</a:t>
              </a:r>
            </a:p>
          </p:txBody>
        </p:sp>
        <p:sp>
          <p:nvSpPr>
            <p:cNvPr id="16" name="Rectangle 24"/>
            <p:cNvSpPr>
              <a:spLocks noChangeArrowheads="1"/>
            </p:cNvSpPr>
            <p:nvPr/>
          </p:nvSpPr>
          <p:spPr bwMode="auto">
            <a:xfrm>
              <a:off x="3700" y="1946"/>
              <a:ext cx="1818" cy="1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1560" tIns="14112" rIns="61560" bIns="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9pPr>
            </a:lstStyle>
            <a:p>
              <a:pPr algn="just" eaLnBrk="1" hangingPunct="1">
                <a:lnSpc>
                  <a:spcPct val="93000"/>
                </a:lnSpc>
                <a:buClrTx/>
                <a:buFontTx/>
                <a:buNone/>
              </a:pPr>
              <a:r>
                <a:rPr lang="sr-Cyrl-CS" sz="1600">
                  <a:solidFill>
                    <a:srgbClr val="000000"/>
                  </a:solidFill>
                  <a:cs typeface="Arial" panose="020B0604020202020204" pitchFamily="34" charset="0"/>
                </a:rPr>
                <a:t>По повређене</a:t>
              </a:r>
            </a:p>
          </p:txBody>
        </p:sp>
        <p:sp>
          <p:nvSpPr>
            <p:cNvPr id="17" name="Rectangle 25"/>
            <p:cNvSpPr>
              <a:spLocks noChangeArrowheads="1"/>
            </p:cNvSpPr>
            <p:nvPr/>
          </p:nvSpPr>
          <p:spPr bwMode="auto">
            <a:xfrm>
              <a:off x="3700" y="2100"/>
              <a:ext cx="1818" cy="1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1560" tIns="14112" rIns="61560" bIns="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9pPr>
            </a:lstStyle>
            <a:p>
              <a:pPr algn="just" eaLnBrk="1" hangingPunct="1">
                <a:lnSpc>
                  <a:spcPct val="93000"/>
                </a:lnSpc>
                <a:buClrTx/>
                <a:buFontTx/>
                <a:buNone/>
              </a:pPr>
              <a:r>
                <a:rPr lang="sr-Cyrl-CS" sz="1600">
                  <a:solidFill>
                    <a:srgbClr val="000000"/>
                  </a:solidFill>
                  <a:cs typeface="Arial" panose="020B0604020202020204" pitchFamily="34" charset="0"/>
                </a:rPr>
                <a:t>По околину</a:t>
              </a:r>
            </a:p>
          </p:txBody>
        </p:sp>
        <p:sp>
          <p:nvSpPr>
            <p:cNvPr id="18" name="Rectangle 26"/>
            <p:cNvSpPr>
              <a:spLocks noChangeArrowheads="1"/>
            </p:cNvSpPr>
            <p:nvPr/>
          </p:nvSpPr>
          <p:spPr bwMode="auto">
            <a:xfrm>
              <a:off x="1145" y="2254"/>
              <a:ext cx="4373" cy="3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1560" tIns="14112" rIns="61560" bIns="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9pPr>
            </a:lstStyle>
            <a:p>
              <a:pPr eaLnBrk="1" hangingPunct="1">
                <a:lnSpc>
                  <a:spcPct val="93000"/>
                </a:lnSpc>
                <a:buClrTx/>
                <a:buFontTx/>
                <a:buNone/>
              </a:pPr>
              <a:r>
                <a:rPr lang="sr-Cyrl-CS" sz="1600">
                  <a:solidFill>
                    <a:srgbClr val="000000"/>
                  </a:solidFill>
                  <a:cs typeface="Arial" panose="020B0604020202020204" pitchFamily="34" charset="0"/>
                </a:rPr>
                <a:t>ГДЕ И КАКВУ ВРСТУ ПОМОЋИ МОЖЕМО ДА ОЧЕКУЈЕМО ИЗ ОКОЛИНЕ?</a:t>
              </a:r>
            </a:p>
          </p:txBody>
        </p:sp>
        <p:sp>
          <p:nvSpPr>
            <p:cNvPr id="19" name="Rectangle 27"/>
            <p:cNvSpPr>
              <a:spLocks noChangeArrowheads="1"/>
            </p:cNvSpPr>
            <p:nvPr/>
          </p:nvSpPr>
          <p:spPr bwMode="auto">
            <a:xfrm>
              <a:off x="1145" y="2561"/>
              <a:ext cx="4373" cy="2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61560" tIns="14112" rIns="61560" bIns="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Geneva" charset="0"/>
                  <a:cs typeface="Geneva" charset="0"/>
                </a:defRPr>
              </a:lvl9pPr>
            </a:lstStyle>
            <a:p>
              <a:pPr eaLnBrk="1" hangingPunct="1">
                <a:lnSpc>
                  <a:spcPct val="93000"/>
                </a:lnSpc>
                <a:buClrTx/>
                <a:buFontTx/>
                <a:buNone/>
              </a:pPr>
              <a:r>
                <a:rPr lang="sr-Cyrl-CS" sz="1600">
                  <a:solidFill>
                    <a:srgbClr val="000000"/>
                  </a:solidFill>
                  <a:cs typeface="Arial" panose="020B0604020202020204" pitchFamily="34" charset="0"/>
                </a:rPr>
                <a:t>ДА ЛИ НАМ ЈЕ НЕОПХОДНА СТРУЧНА ПОМОЋ?</a:t>
              </a:r>
            </a:p>
          </p:txBody>
        </p:sp>
        <p:sp>
          <p:nvSpPr>
            <p:cNvPr id="20" name="Line 28"/>
            <p:cNvSpPr>
              <a:spLocks noChangeShapeType="1"/>
            </p:cNvSpPr>
            <p:nvPr/>
          </p:nvSpPr>
          <p:spPr bwMode="auto">
            <a:xfrm>
              <a:off x="185" y="1792"/>
              <a:ext cx="9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r-Latn-RS"/>
            </a:p>
          </p:txBody>
        </p:sp>
        <p:sp>
          <p:nvSpPr>
            <p:cNvPr id="21" name="Line 29"/>
            <p:cNvSpPr>
              <a:spLocks noChangeShapeType="1"/>
            </p:cNvSpPr>
            <p:nvPr/>
          </p:nvSpPr>
          <p:spPr bwMode="auto">
            <a:xfrm>
              <a:off x="1145" y="1792"/>
              <a:ext cx="255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r-Latn-RS"/>
            </a:p>
          </p:txBody>
        </p:sp>
        <p:sp>
          <p:nvSpPr>
            <p:cNvPr id="22" name="Line 30"/>
            <p:cNvSpPr>
              <a:spLocks noChangeShapeType="1"/>
            </p:cNvSpPr>
            <p:nvPr/>
          </p:nvSpPr>
          <p:spPr bwMode="auto">
            <a:xfrm>
              <a:off x="3700" y="1792"/>
              <a:ext cx="181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r-Latn-RS"/>
            </a:p>
          </p:txBody>
        </p:sp>
        <p:sp>
          <p:nvSpPr>
            <p:cNvPr id="23" name="Line 31"/>
            <p:cNvSpPr>
              <a:spLocks noChangeShapeType="1"/>
            </p:cNvSpPr>
            <p:nvPr/>
          </p:nvSpPr>
          <p:spPr bwMode="auto">
            <a:xfrm>
              <a:off x="185" y="1946"/>
              <a:ext cx="96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r-Latn-RS"/>
            </a:p>
          </p:txBody>
        </p:sp>
        <p:sp>
          <p:nvSpPr>
            <p:cNvPr id="24" name="Line 32"/>
            <p:cNvSpPr>
              <a:spLocks noChangeShapeType="1"/>
            </p:cNvSpPr>
            <p:nvPr/>
          </p:nvSpPr>
          <p:spPr bwMode="auto">
            <a:xfrm>
              <a:off x="1145" y="1946"/>
              <a:ext cx="255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r-Latn-RS"/>
            </a:p>
          </p:txBody>
        </p:sp>
        <p:sp>
          <p:nvSpPr>
            <p:cNvPr id="25" name="Line 33"/>
            <p:cNvSpPr>
              <a:spLocks noChangeShapeType="1"/>
            </p:cNvSpPr>
            <p:nvPr/>
          </p:nvSpPr>
          <p:spPr bwMode="auto">
            <a:xfrm>
              <a:off x="3700" y="1946"/>
              <a:ext cx="181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r-Latn-RS"/>
            </a:p>
          </p:txBody>
        </p:sp>
        <p:sp>
          <p:nvSpPr>
            <p:cNvPr id="26" name="Line 34"/>
            <p:cNvSpPr>
              <a:spLocks noChangeShapeType="1"/>
            </p:cNvSpPr>
            <p:nvPr/>
          </p:nvSpPr>
          <p:spPr bwMode="auto">
            <a:xfrm>
              <a:off x="3700" y="2100"/>
              <a:ext cx="181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r-Latn-RS"/>
            </a:p>
          </p:txBody>
        </p:sp>
        <p:sp>
          <p:nvSpPr>
            <p:cNvPr id="27" name="Line 35"/>
            <p:cNvSpPr>
              <a:spLocks noChangeShapeType="1"/>
            </p:cNvSpPr>
            <p:nvPr/>
          </p:nvSpPr>
          <p:spPr bwMode="auto">
            <a:xfrm>
              <a:off x="3700" y="2254"/>
              <a:ext cx="181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r-Latn-RS"/>
            </a:p>
          </p:txBody>
        </p:sp>
        <p:sp>
          <p:nvSpPr>
            <p:cNvPr id="28" name="Line 36"/>
            <p:cNvSpPr>
              <a:spLocks noChangeShapeType="1"/>
            </p:cNvSpPr>
            <p:nvPr/>
          </p:nvSpPr>
          <p:spPr bwMode="auto">
            <a:xfrm>
              <a:off x="1145" y="2561"/>
              <a:ext cx="255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r-Latn-RS"/>
            </a:p>
          </p:txBody>
        </p:sp>
        <p:sp>
          <p:nvSpPr>
            <p:cNvPr id="29" name="Line 37"/>
            <p:cNvSpPr>
              <a:spLocks noChangeShapeType="1"/>
            </p:cNvSpPr>
            <p:nvPr/>
          </p:nvSpPr>
          <p:spPr bwMode="auto">
            <a:xfrm>
              <a:off x="1145" y="2842"/>
              <a:ext cx="255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r-Latn-RS"/>
            </a:p>
          </p:txBody>
        </p:sp>
        <p:sp>
          <p:nvSpPr>
            <p:cNvPr id="30" name="Line 38"/>
            <p:cNvSpPr>
              <a:spLocks noChangeShapeType="1"/>
            </p:cNvSpPr>
            <p:nvPr/>
          </p:nvSpPr>
          <p:spPr bwMode="auto">
            <a:xfrm>
              <a:off x="185" y="1792"/>
              <a:ext cx="0" cy="15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r-Latn-RS"/>
            </a:p>
          </p:txBody>
        </p:sp>
        <p:sp>
          <p:nvSpPr>
            <p:cNvPr id="31" name="Line 39"/>
            <p:cNvSpPr>
              <a:spLocks noChangeShapeType="1"/>
            </p:cNvSpPr>
            <p:nvPr/>
          </p:nvSpPr>
          <p:spPr bwMode="auto">
            <a:xfrm>
              <a:off x="1145" y="1792"/>
              <a:ext cx="0" cy="15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r-Latn-RS"/>
            </a:p>
          </p:txBody>
        </p:sp>
        <p:sp>
          <p:nvSpPr>
            <p:cNvPr id="32" name="Line 40"/>
            <p:cNvSpPr>
              <a:spLocks noChangeShapeType="1"/>
            </p:cNvSpPr>
            <p:nvPr/>
          </p:nvSpPr>
          <p:spPr bwMode="auto">
            <a:xfrm>
              <a:off x="3700" y="1792"/>
              <a:ext cx="0" cy="15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r-Latn-RS"/>
            </a:p>
          </p:txBody>
        </p:sp>
        <p:sp>
          <p:nvSpPr>
            <p:cNvPr id="33" name="Line 41"/>
            <p:cNvSpPr>
              <a:spLocks noChangeShapeType="1"/>
            </p:cNvSpPr>
            <p:nvPr/>
          </p:nvSpPr>
          <p:spPr bwMode="auto">
            <a:xfrm>
              <a:off x="3700" y="2254"/>
              <a:ext cx="0" cy="30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r-Latn-RS"/>
            </a:p>
          </p:txBody>
        </p:sp>
        <p:sp>
          <p:nvSpPr>
            <p:cNvPr id="34" name="Line 42"/>
            <p:cNvSpPr>
              <a:spLocks noChangeShapeType="1"/>
            </p:cNvSpPr>
            <p:nvPr/>
          </p:nvSpPr>
          <p:spPr bwMode="auto">
            <a:xfrm>
              <a:off x="3700" y="2561"/>
              <a:ext cx="0" cy="28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r-Latn-RS"/>
            </a:p>
          </p:txBody>
        </p:sp>
        <p:sp>
          <p:nvSpPr>
            <p:cNvPr id="35" name="Line 43"/>
            <p:cNvSpPr>
              <a:spLocks noChangeShapeType="1"/>
            </p:cNvSpPr>
            <p:nvPr/>
          </p:nvSpPr>
          <p:spPr bwMode="auto">
            <a:xfrm>
              <a:off x="5518" y="1792"/>
              <a:ext cx="0" cy="15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r-Latn-RS"/>
            </a:p>
          </p:txBody>
        </p:sp>
        <p:sp>
          <p:nvSpPr>
            <p:cNvPr id="36" name="Line 44"/>
            <p:cNvSpPr>
              <a:spLocks noChangeShapeType="1"/>
            </p:cNvSpPr>
            <p:nvPr/>
          </p:nvSpPr>
          <p:spPr bwMode="auto">
            <a:xfrm>
              <a:off x="5518" y="1946"/>
              <a:ext cx="0" cy="15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r-Latn-RS"/>
            </a:p>
          </p:txBody>
        </p:sp>
        <p:sp>
          <p:nvSpPr>
            <p:cNvPr id="37" name="Line 45"/>
            <p:cNvSpPr>
              <a:spLocks noChangeShapeType="1"/>
            </p:cNvSpPr>
            <p:nvPr/>
          </p:nvSpPr>
          <p:spPr bwMode="auto">
            <a:xfrm>
              <a:off x="5518" y="2100"/>
              <a:ext cx="0" cy="15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r-Latn-RS"/>
            </a:p>
          </p:txBody>
        </p:sp>
      </p:grpSp>
    </p:spTree>
    <p:extLst>
      <p:ext uri="{BB962C8B-B14F-4D97-AF65-F5344CB8AC3E}">
        <p14:creationId xmlns:p14="http://schemas.microsoft.com/office/powerpoint/2010/main" val="10252172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p:cNvSpPr>
          <p:nvPr>
            <p:ph type="title" idx="4294967295"/>
          </p:nvPr>
        </p:nvSpPr>
        <p:spPr/>
        <p:txBody>
          <a:bodyPr/>
          <a:lstStyle/>
          <a:p>
            <a:pPr eaLnBrk="1" hangingPunct="1"/>
            <a:endParaRPr lang="sr-Latn-RS" altLang="sr-Latn-RS" smtClean="0"/>
          </a:p>
        </p:txBody>
      </p:sp>
      <p:sp>
        <p:nvSpPr>
          <p:cNvPr id="68611" name="Rectangle 3"/>
          <p:cNvSpPr>
            <a:spLocks noGrp="1"/>
          </p:cNvSpPr>
          <p:nvPr>
            <p:ph type="body" sz="half" idx="4294967295"/>
          </p:nvPr>
        </p:nvSpPr>
        <p:spPr>
          <a:xfrm>
            <a:off x="4648200" y="1935163"/>
            <a:ext cx="4038600" cy="4662189"/>
          </a:xfrm>
        </p:spPr>
        <p:txBody>
          <a:bodyPr>
            <a:normAutofit/>
          </a:bodyPr>
          <a:lstStyle/>
          <a:p>
            <a:pPr eaLnBrk="1" hangingPunct="1">
              <a:lnSpc>
                <a:spcPct val="90000"/>
              </a:lnSpc>
            </a:pPr>
            <a:r>
              <a:rPr lang="sr-Cyrl-CS" altLang="sr-Latn-RS" sz="2200" b="1" dirty="0" smtClean="0">
                <a:solidFill>
                  <a:srgbClr val="FF0000"/>
                </a:solidFill>
                <a:latin typeface="Arial" charset="0"/>
              </a:rPr>
              <a:t>Код старијег детета и одрасле особе: </a:t>
            </a:r>
            <a:r>
              <a:rPr lang="sr-Cyrl-CS" altLang="sr-Latn-RS" sz="2200" b="1" dirty="0" smtClean="0">
                <a:latin typeface="Arial" charset="0"/>
              </a:rPr>
              <a:t>захват изведите у стојећем ставу</a:t>
            </a:r>
            <a:r>
              <a:rPr lang="sr-Cyrl-CS" altLang="sr-Latn-RS" sz="2200" b="1" dirty="0">
                <a:latin typeface="Arial" charset="0"/>
              </a:rPr>
              <a:t>.</a:t>
            </a:r>
            <a:r>
              <a:rPr lang="sr-Cyrl-CS" altLang="sr-Latn-RS" sz="2200" dirty="0" smtClean="0">
                <a:latin typeface="Arial" charset="0"/>
              </a:rPr>
              <a:t> </a:t>
            </a:r>
            <a:br>
              <a:rPr lang="sr-Cyrl-CS" altLang="sr-Latn-RS" sz="2200" dirty="0" smtClean="0">
                <a:latin typeface="Arial" charset="0"/>
              </a:rPr>
            </a:br>
            <a:r>
              <a:rPr lang="sr-Cyrl-CS" altLang="sr-Latn-RS" sz="2200" dirty="0" smtClean="0">
                <a:latin typeface="Arial" charset="0"/>
              </a:rPr>
              <a:t/>
            </a:r>
            <a:br>
              <a:rPr lang="sr-Cyrl-CS" altLang="sr-Latn-RS" sz="2200" dirty="0" smtClean="0">
                <a:latin typeface="Arial" charset="0"/>
              </a:rPr>
            </a:br>
            <a:r>
              <a:rPr lang="sr-Cyrl-CS" altLang="sr-Latn-RS" sz="2200" dirty="0" smtClean="0">
                <a:latin typeface="Arial" charset="0"/>
              </a:rPr>
              <a:t>Реците јој да се закашље из све снаге. </a:t>
            </a:r>
            <a:br>
              <a:rPr lang="sr-Cyrl-CS" altLang="sr-Latn-RS" sz="2200" dirty="0" smtClean="0">
                <a:latin typeface="Arial" charset="0"/>
              </a:rPr>
            </a:br>
            <a:r>
              <a:rPr lang="sr-Cyrl-CS" altLang="sr-Latn-RS" sz="2200" dirty="0" smtClean="0">
                <a:latin typeface="Arial" charset="0"/>
              </a:rPr>
              <a:t/>
            </a:r>
            <a:br>
              <a:rPr lang="sr-Cyrl-CS" altLang="sr-Latn-RS" sz="2200" dirty="0" smtClean="0">
                <a:latin typeface="Arial" charset="0"/>
              </a:rPr>
            </a:br>
            <a:r>
              <a:rPr lang="sr-Cyrl-CS" altLang="sr-Latn-RS" sz="2200" b="1" dirty="0" smtClean="0">
                <a:latin typeface="Arial" charset="0"/>
              </a:rPr>
              <a:t>Савијте је унапред и 5 пута снажно ударите кореном шаке између лопатица.</a:t>
            </a:r>
          </a:p>
        </p:txBody>
      </p:sp>
      <p:pic>
        <p:nvPicPr>
          <p:cNvPr id="68612" name="Picture 6" descr="apr0802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57200" y="2057400"/>
            <a:ext cx="3657600" cy="4191000"/>
          </a:xfrm>
        </p:spPr>
      </p:pic>
    </p:spTree>
    <p:extLst>
      <p:ext uri="{BB962C8B-B14F-4D97-AF65-F5344CB8AC3E}">
        <p14:creationId xmlns:p14="http://schemas.microsoft.com/office/powerpoint/2010/main" val="19008694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p:txBody>
          <a:bodyPr/>
          <a:lstStyle/>
          <a:p>
            <a:pPr eaLnBrk="1" hangingPunct="1"/>
            <a:r>
              <a:rPr lang="sr-Cyrl-CS" altLang="sr-Latn-RS" dirty="0" smtClean="0"/>
              <a:t>2. Хајмлихов захват</a:t>
            </a:r>
            <a:endParaRPr lang="en-US" altLang="sr-Latn-RS" dirty="0" smtClean="0"/>
          </a:p>
        </p:txBody>
      </p:sp>
      <p:sp>
        <p:nvSpPr>
          <p:cNvPr id="69635" name="Rectangle 3"/>
          <p:cNvSpPr>
            <a:spLocks noGrp="1"/>
          </p:cNvSpPr>
          <p:nvPr>
            <p:ph type="body" idx="4294967295"/>
          </p:nvPr>
        </p:nvSpPr>
        <p:spPr>
          <a:xfrm>
            <a:off x="457200" y="1600200"/>
            <a:ext cx="8229600" cy="4925144"/>
          </a:xfrm>
        </p:spPr>
        <p:txBody>
          <a:bodyPr>
            <a:normAutofit fontScale="92500" lnSpcReduction="10000"/>
          </a:bodyPr>
          <a:lstStyle/>
          <a:p>
            <a:pPr eaLnBrk="1" hangingPunct="1"/>
            <a:r>
              <a:rPr lang="sr-Cyrl-CS" altLang="sr-Latn-RS" b="1" dirty="0" smtClean="0"/>
              <a:t>Изводи се код особа старијих од годину дана.</a:t>
            </a:r>
          </a:p>
          <a:p>
            <a:pPr eaLnBrk="1" hangingPunct="1"/>
            <a:endParaRPr lang="sr-Cyrl-CS" altLang="sr-Latn-RS" b="1" dirty="0" smtClean="0"/>
          </a:p>
          <a:p>
            <a:pPr eaLnBrk="1" hangingPunct="1"/>
            <a:r>
              <a:rPr lang="sr-Cyrl-CS" altLang="sr-Latn-RS" b="1" u="sng" dirty="0" smtClean="0"/>
              <a:t>Ако особа стоји или седи</a:t>
            </a:r>
            <a:r>
              <a:rPr lang="sr-Cyrl-CS" altLang="sr-Latn-RS" b="1" dirty="0" smtClean="0"/>
              <a:t>: </a:t>
            </a:r>
            <a:r>
              <a:rPr lang="sr-Cyrl-CS" altLang="sr-Latn-RS" dirty="0" smtClean="0"/>
              <a:t>приђите јој с леђа и обема рукама обухватите грудни кош испод пазуха. </a:t>
            </a:r>
            <a:br>
              <a:rPr lang="sr-Cyrl-CS" altLang="sr-Latn-RS" dirty="0" smtClean="0"/>
            </a:br>
            <a:r>
              <a:rPr lang="sr-Cyrl-CS" altLang="sr-Latn-RS" dirty="0" smtClean="0"/>
              <a:t>Једну руку, стиснуту у песницу, ставите на средину стомака, мало изнад пупка, а другом руком обухватите стиснуту песницу. </a:t>
            </a:r>
            <a:br>
              <a:rPr lang="sr-Cyrl-CS" altLang="sr-Latn-RS" dirty="0" smtClean="0"/>
            </a:br>
            <a:r>
              <a:rPr lang="sr-Cyrl-CS" altLang="sr-Latn-RS" dirty="0" smtClean="0"/>
              <a:t>Затим, </a:t>
            </a:r>
            <a:r>
              <a:rPr lang="sr-Cyrl-CS" altLang="sr-Latn-RS" b="1" dirty="0" smtClean="0"/>
              <a:t>5 пута узастопно притисните нагоре,</a:t>
            </a:r>
            <a:r>
              <a:rPr lang="sr-Cyrl-CS" altLang="sr-Latn-RS" dirty="0" smtClean="0"/>
              <a:t> пазећи да не притискате врх грудне кости и доњу ивицу ребара.</a:t>
            </a:r>
            <a:endParaRPr lang="en-US" altLang="sr-Latn-RS" b="1" dirty="0" smtClean="0"/>
          </a:p>
        </p:txBody>
      </p:sp>
    </p:spTree>
    <p:extLst>
      <p:ext uri="{BB962C8B-B14F-4D97-AF65-F5344CB8AC3E}">
        <p14:creationId xmlns:p14="http://schemas.microsoft.com/office/powerpoint/2010/main" val="25501135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7"/>
          <p:cNvSpPr>
            <a:spLocks noGrp="1"/>
          </p:cNvSpPr>
          <p:nvPr>
            <p:ph type="title" idx="4294967295"/>
          </p:nvPr>
        </p:nvSpPr>
        <p:spPr/>
        <p:txBody>
          <a:bodyPr/>
          <a:lstStyle/>
          <a:p>
            <a:pPr eaLnBrk="1" hangingPunct="1"/>
            <a:endParaRPr lang="sr-Latn-RS" altLang="sr-Latn-RS" smtClean="0"/>
          </a:p>
        </p:txBody>
      </p:sp>
      <p:sp>
        <p:nvSpPr>
          <p:cNvPr id="70659" name="Rectangle 5"/>
          <p:cNvSpPr>
            <a:spLocks noGrp="1"/>
          </p:cNvSpPr>
          <p:nvPr>
            <p:ph type="body" sz="half" idx="4294967295"/>
          </p:nvPr>
        </p:nvSpPr>
        <p:spPr>
          <a:xfrm>
            <a:off x="457200" y="1935163"/>
            <a:ext cx="3352800" cy="4389437"/>
          </a:xfrm>
        </p:spPr>
        <p:txBody>
          <a:bodyPr>
            <a:normAutofit/>
          </a:bodyPr>
          <a:lstStyle/>
          <a:p>
            <a:pPr eaLnBrk="1" hangingPunct="1"/>
            <a:r>
              <a:rPr lang="sr-Cyrl-CS" altLang="sr-Latn-RS" sz="2400" dirty="0" smtClean="0"/>
              <a:t>Заузмите положај који вам највише одговара – уколико је у питању дете, можете га подићи, можете клекнути иза њега или поставите дете на столицу.</a:t>
            </a:r>
            <a:endParaRPr lang="en-US" altLang="sr-Latn-RS" sz="2400" dirty="0" smtClean="0"/>
          </a:p>
        </p:txBody>
      </p:sp>
      <p:pic>
        <p:nvPicPr>
          <p:cNvPr id="70660" name="Picture 15" descr="zdr-gusenj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114800" y="1981200"/>
            <a:ext cx="4572000" cy="4572000"/>
          </a:xfrm>
        </p:spPr>
      </p:pic>
    </p:spTree>
    <p:extLst>
      <p:ext uri="{BB962C8B-B14F-4D97-AF65-F5344CB8AC3E}">
        <p14:creationId xmlns:p14="http://schemas.microsoft.com/office/powerpoint/2010/main" val="10193191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8"/>
          <p:cNvSpPr>
            <a:spLocks noGrp="1"/>
          </p:cNvSpPr>
          <p:nvPr>
            <p:ph type="title" idx="4294967295"/>
          </p:nvPr>
        </p:nvSpPr>
        <p:spPr/>
        <p:txBody>
          <a:bodyPr/>
          <a:lstStyle/>
          <a:p>
            <a:pPr eaLnBrk="1" hangingPunct="1"/>
            <a:endParaRPr lang="sr-Latn-RS" altLang="sr-Latn-RS" smtClean="0"/>
          </a:p>
        </p:txBody>
      </p:sp>
      <p:sp>
        <p:nvSpPr>
          <p:cNvPr id="71683" name="Rectangle 3"/>
          <p:cNvSpPr>
            <a:spLocks noGrp="1"/>
          </p:cNvSpPr>
          <p:nvPr>
            <p:ph type="body" sz="half" idx="4294967295"/>
          </p:nvPr>
        </p:nvSpPr>
        <p:spPr>
          <a:xfrm>
            <a:off x="179512" y="1340768"/>
            <a:ext cx="4316288" cy="5256583"/>
          </a:xfrm>
        </p:spPr>
        <p:txBody>
          <a:bodyPr/>
          <a:lstStyle/>
          <a:p>
            <a:pPr eaLnBrk="1" hangingPunct="1"/>
            <a:r>
              <a:rPr lang="sr-Cyrl-CS" altLang="sr-Latn-RS" sz="2000" b="1" u="sng" dirty="0" smtClean="0">
                <a:latin typeface="Arial" charset="0"/>
              </a:rPr>
              <a:t>Ако особа лежи (без свести): </a:t>
            </a:r>
            <a:br>
              <a:rPr lang="sr-Cyrl-CS" altLang="sr-Latn-RS" sz="2000" b="1" u="sng" dirty="0" smtClean="0">
                <a:latin typeface="Arial" charset="0"/>
              </a:rPr>
            </a:br>
            <a:r>
              <a:rPr lang="sr-Cyrl-CS" altLang="sr-Latn-RS" sz="2000" b="1" u="sng" dirty="0">
                <a:latin typeface="Arial" charset="0"/>
              </a:rPr>
              <a:t/>
            </a:r>
            <a:br>
              <a:rPr lang="sr-Cyrl-CS" altLang="sr-Latn-RS" sz="2000" b="1" u="sng" dirty="0">
                <a:latin typeface="Arial" charset="0"/>
              </a:rPr>
            </a:br>
            <a:r>
              <a:rPr lang="sr-Cyrl-CS" altLang="sr-Latn-RS" sz="2000" dirty="0" smtClean="0">
                <a:latin typeface="Arial" charset="0"/>
              </a:rPr>
              <a:t>Хајмлихов захват изводи се тако што се особа постави да лежи на леђима, а глава се исправи, тако да је лице окренуто нагоре. Опкорачите јој ноге, корен једне шаке ставите на средину њеног стомака (изнад пупка, ниже од врха грудне кости), другу шаку ставите преко прве и 5 пута узастопно притисните нагоре.</a:t>
            </a:r>
            <a:endParaRPr lang="en-US" altLang="sr-Latn-RS" sz="2000" b="1" dirty="0" smtClean="0">
              <a:solidFill>
                <a:srgbClr val="FFFF00"/>
              </a:solidFill>
              <a:latin typeface="Arial" charset="0"/>
            </a:endParaRPr>
          </a:p>
        </p:txBody>
      </p:sp>
      <p:pic>
        <p:nvPicPr>
          <p:cNvPr id="71684" name="Picture 10" descr="image01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781550" y="2057400"/>
            <a:ext cx="3771900" cy="4038600"/>
          </a:xfrm>
        </p:spPr>
      </p:pic>
    </p:spTree>
    <p:extLst>
      <p:ext uri="{BB962C8B-B14F-4D97-AF65-F5344CB8AC3E}">
        <p14:creationId xmlns:p14="http://schemas.microsoft.com/office/powerpoint/2010/main" val="24787212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p:txBody>
          <a:bodyPr/>
          <a:lstStyle/>
          <a:p>
            <a:pPr eaLnBrk="1" hangingPunct="1"/>
            <a:endParaRPr lang="sr-Latn-RS" altLang="sr-Latn-RS" smtClean="0"/>
          </a:p>
        </p:txBody>
      </p:sp>
      <p:sp>
        <p:nvSpPr>
          <p:cNvPr id="72707" name="Rectangle 3"/>
          <p:cNvSpPr>
            <a:spLocks noGrp="1"/>
          </p:cNvSpPr>
          <p:nvPr>
            <p:ph type="body" idx="4294967295"/>
          </p:nvPr>
        </p:nvSpPr>
        <p:spPr>
          <a:xfrm>
            <a:off x="457200" y="1600200"/>
            <a:ext cx="8229600" cy="4853136"/>
          </a:xfrm>
        </p:spPr>
        <p:txBody>
          <a:bodyPr>
            <a:normAutofit lnSpcReduction="10000"/>
          </a:bodyPr>
          <a:lstStyle/>
          <a:p>
            <a:pPr eaLnBrk="1" hangingPunct="1"/>
            <a:r>
              <a:rPr lang="sr-Cyrl-CS" altLang="sr-Latn-RS" dirty="0" smtClean="0"/>
              <a:t>Уколико применом ових техника </a:t>
            </a:r>
            <a:r>
              <a:rPr lang="sr-Cyrl-CS" altLang="sr-Latn-RS" u="sng" dirty="0" smtClean="0"/>
              <a:t>избаците страно тело</a:t>
            </a:r>
            <a:r>
              <a:rPr lang="sr-Cyrl-CS" altLang="sr-Latn-RS" dirty="0" smtClean="0"/>
              <a:t> а </a:t>
            </a:r>
            <a:r>
              <a:rPr lang="sr-Cyrl-CS" altLang="sr-Latn-RS" b="1" dirty="0" smtClean="0"/>
              <a:t>особа је без свести и не дише, започните реанимацију. </a:t>
            </a:r>
          </a:p>
          <a:p>
            <a:pPr marL="0" indent="0" eaLnBrk="1" hangingPunct="1">
              <a:buNone/>
            </a:pPr>
            <a:endParaRPr lang="sr-Cyrl-CS" altLang="sr-Latn-RS" dirty="0" smtClean="0"/>
          </a:p>
          <a:p>
            <a:pPr eaLnBrk="1" hangingPunct="1"/>
            <a:r>
              <a:rPr lang="sr-Cyrl-CS" altLang="sr-Latn-RS" dirty="0" smtClean="0"/>
              <a:t>Минут-два после почетка оживљавања позовите хитну помоћ !</a:t>
            </a:r>
          </a:p>
          <a:p>
            <a:pPr eaLnBrk="1" hangingPunct="1"/>
            <a:endParaRPr lang="sr-Cyrl-CS" altLang="sr-Latn-RS" dirty="0"/>
          </a:p>
          <a:p>
            <a:pPr marL="0" indent="0" algn="ctr">
              <a:buNone/>
            </a:pPr>
            <a:r>
              <a:rPr lang="sr-Cyrl-CS" altLang="sr-Latn-RS" sz="2200" dirty="0" smtClean="0"/>
              <a:t>*** Сви ови поступци су  приказани </a:t>
            </a:r>
            <a:r>
              <a:rPr lang="sr-Cyrl-CS" altLang="sr-Latn-RS" sz="2200" dirty="0"/>
              <a:t>практично </a:t>
            </a:r>
            <a:r>
              <a:rPr lang="sr-Cyrl-CS" altLang="sr-Latn-RS" sz="2200" dirty="0" smtClean="0"/>
              <a:t>у видео клипу - Како помо</a:t>
            </a:r>
            <a:r>
              <a:rPr lang="sr-Cyrl-BA" altLang="sr-Latn-RS" sz="2200" dirty="0" smtClean="0"/>
              <a:t>ћи особи која се гуши </a:t>
            </a:r>
            <a:r>
              <a:rPr lang="sr-Latn-RS" altLang="sr-Latn-RS" sz="2200" dirty="0" smtClean="0">
                <a:hlinkClick r:id="rId2"/>
              </a:rPr>
              <a:t>https://www.youtube.com/watch?v=QtqLAS5rgGQ</a:t>
            </a:r>
            <a:r>
              <a:rPr lang="sr-Cyrl-BA" altLang="sr-Latn-RS" sz="2200" dirty="0" smtClean="0"/>
              <a:t> (првих 7 мин)</a:t>
            </a:r>
            <a:endParaRPr lang="sr-Cyrl-CS" altLang="sr-Latn-RS" sz="2200" dirty="0" smtClean="0"/>
          </a:p>
        </p:txBody>
      </p:sp>
    </p:spTree>
    <p:extLst>
      <p:ext uri="{BB962C8B-B14F-4D97-AF65-F5344CB8AC3E}">
        <p14:creationId xmlns:p14="http://schemas.microsoft.com/office/powerpoint/2010/main" val="34969895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2"/>
          <p:cNvSpPr txBox="1">
            <a:spLocks noChangeArrowheads="1"/>
          </p:cNvSpPr>
          <p:nvPr/>
        </p:nvSpPr>
        <p:spPr bwMode="auto">
          <a:xfrm>
            <a:off x="1259632" y="332656"/>
            <a:ext cx="71928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sr-Cyrl-BA" sz="4000" b="1" u="sng" dirty="0" smtClean="0">
                <a:solidFill>
                  <a:srgbClr val="FF0000"/>
                </a:solidFill>
                <a:latin typeface="+mj-lt"/>
                <a:cs typeface="Times New Roman" pitchFamily="18" charset="0"/>
              </a:rPr>
              <a:t>ПОВРЕДЕ КОСТИЈУ И ЗГЛОБОВА</a:t>
            </a:r>
            <a:endParaRPr lang="sr-Cyrl-CS" sz="4000" b="1" u="sng" dirty="0">
              <a:solidFill>
                <a:srgbClr val="FF0000"/>
              </a:solidFill>
              <a:latin typeface="+mj-lt"/>
              <a:cs typeface="Times New Roman" pitchFamily="18"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2" y="1196752"/>
            <a:ext cx="9153022"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76852"/>
            <a:ext cx="9144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6444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0" y="980728"/>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14350" indent="-514350" eaLnBrk="1" hangingPunct="1">
              <a:buAutoNum type="arabicPeriod"/>
            </a:pPr>
            <a:r>
              <a:rPr lang="sr-Cyrl-BA" sz="3200" b="1" dirty="0" smtClean="0">
                <a:solidFill>
                  <a:srgbClr val="FF0000"/>
                </a:solidFill>
                <a:cs typeface="Times New Roman" pitchFamily="18" charset="0"/>
              </a:rPr>
              <a:t>Угануће зглоба</a:t>
            </a:r>
            <a:r>
              <a:rPr lang="sr-Latn-CS" sz="3200" b="1" dirty="0" smtClean="0">
                <a:solidFill>
                  <a:srgbClr val="FF0000"/>
                </a:solidFill>
                <a:cs typeface="Times New Roman" pitchFamily="18" charset="0"/>
              </a:rPr>
              <a:t>:</a:t>
            </a:r>
            <a:endParaRPr lang="sr-Cyrl-BA" sz="3200" b="1" dirty="0" smtClean="0">
              <a:solidFill>
                <a:srgbClr val="FF0000"/>
              </a:solidFill>
              <a:cs typeface="Times New Roman" pitchFamily="18" charset="0"/>
            </a:endParaRPr>
          </a:p>
          <a:p>
            <a:pPr eaLnBrk="1" hangingPunct="1"/>
            <a:endParaRPr lang="sr-Cyrl-BA" sz="3200" b="1" dirty="0" smtClean="0">
              <a:solidFill>
                <a:srgbClr val="FF0000"/>
              </a:solidFill>
              <a:cs typeface="Times New Roman" pitchFamily="18" charset="0"/>
            </a:endParaRPr>
          </a:p>
          <a:p>
            <a:pPr marL="342900" indent="-342900">
              <a:buFont typeface="Arial" pitchFamily="34" charset="0"/>
              <a:buChar char="•"/>
            </a:pPr>
            <a:r>
              <a:rPr lang="ru-RU" sz="2400" dirty="0">
                <a:cs typeface="Times New Roman" pitchFamily="18" charset="0"/>
              </a:rPr>
              <a:t>Настаје када услед дејства силе (савијања или увртања) долази до прекомерног померања зглоба (изван физиолошких граница), те следственог истезања или кидања меких зглобних елемената. Али </a:t>
            </a:r>
            <a:r>
              <a:rPr lang="ru-RU" sz="2400" dirty="0" smtClean="0">
                <a:cs typeface="Times New Roman" pitchFamily="18" charset="0"/>
              </a:rPr>
              <a:t> </a:t>
            </a:r>
            <a:r>
              <a:rPr lang="ru-RU" sz="2400" dirty="0">
                <a:solidFill>
                  <a:srgbClr val="FF0000"/>
                </a:solidFill>
                <a:cs typeface="Times New Roman" pitchFamily="18" charset="0"/>
              </a:rPr>
              <a:t>зглобни окрајци </a:t>
            </a:r>
            <a:r>
              <a:rPr lang="ru-RU" sz="2400" dirty="0" smtClean="0">
                <a:solidFill>
                  <a:srgbClr val="FF0000"/>
                </a:solidFill>
                <a:cs typeface="Times New Roman" pitchFamily="18" charset="0"/>
              </a:rPr>
              <a:t>се након </a:t>
            </a:r>
            <a:r>
              <a:rPr lang="ru-RU" sz="2400" dirty="0">
                <a:solidFill>
                  <a:srgbClr val="FF0000"/>
                </a:solidFill>
                <a:cs typeface="Times New Roman" pitchFamily="18" charset="0"/>
              </a:rPr>
              <a:t>деловања силе враћају у првобитан положај</a:t>
            </a:r>
            <a:r>
              <a:rPr lang="ru-RU" sz="2400" dirty="0" smtClean="0">
                <a:solidFill>
                  <a:srgbClr val="FF0000"/>
                </a:solidFill>
                <a:cs typeface="Times New Roman" pitchFamily="18" charset="0"/>
              </a:rPr>
              <a:t>.</a:t>
            </a:r>
          </a:p>
          <a:p>
            <a:pPr marL="342900" indent="-342900">
              <a:buFont typeface="Arial" pitchFamily="34" charset="0"/>
              <a:buChar char="•"/>
            </a:pPr>
            <a:endParaRPr lang="sr-Cyrl-BA" sz="2400" b="1" u="sng" dirty="0">
              <a:solidFill>
                <a:srgbClr val="FFFF66"/>
              </a:solidFill>
              <a:cs typeface="Times New Roman" pitchFamily="18" charset="0"/>
            </a:endParaRPr>
          </a:p>
          <a:p>
            <a:pPr marL="342900" indent="-342900">
              <a:buFont typeface="Arial" pitchFamily="34" charset="0"/>
              <a:buChar char="•"/>
            </a:pPr>
            <a:r>
              <a:rPr lang="ru-RU" sz="2400" dirty="0">
                <a:cs typeface="Times New Roman" pitchFamily="18" charset="0"/>
              </a:rPr>
              <a:t>Карактеришу га </a:t>
            </a:r>
            <a:r>
              <a:rPr lang="ru-RU" sz="2400" dirty="0" smtClean="0">
                <a:cs typeface="Times New Roman" pitchFamily="18" charset="0"/>
              </a:rPr>
              <a:t>ОТОК, БОЛ, </a:t>
            </a:r>
            <a:r>
              <a:rPr lang="ru-RU" sz="2400" u="sng" dirty="0" smtClean="0">
                <a:cs typeface="Times New Roman" pitchFamily="18" charset="0"/>
              </a:rPr>
              <a:t>ДЕЛИМИЧАН ГУБИТАК ФУНКЦИЈЕ </a:t>
            </a:r>
            <a:r>
              <a:rPr lang="ru-RU" sz="2400" dirty="0" smtClean="0">
                <a:cs typeface="Times New Roman" pitchFamily="18" charset="0"/>
              </a:rPr>
              <a:t>ЗГЛОБА!</a:t>
            </a:r>
          </a:p>
          <a:p>
            <a:pPr marL="342900" indent="-342900">
              <a:buFont typeface="Arial" pitchFamily="34" charset="0"/>
              <a:buChar char="•"/>
            </a:pPr>
            <a:endParaRPr lang="sr-Cyrl-BA" sz="2400" b="1" dirty="0">
              <a:cs typeface="Times New Roman" pitchFamily="18" charset="0"/>
            </a:endParaRPr>
          </a:p>
          <a:p>
            <a:pPr marL="342900" indent="-342900">
              <a:buFont typeface="Arial" pitchFamily="34" charset="0"/>
              <a:buChar char="•"/>
            </a:pPr>
            <a:r>
              <a:rPr lang="ru-RU" sz="2400" b="1" dirty="0" smtClean="0">
                <a:cs typeface="Times New Roman" pitchFamily="18" charset="0"/>
              </a:rPr>
              <a:t>Повређени </a:t>
            </a:r>
            <a:r>
              <a:rPr lang="ru-RU" sz="2400" b="1" dirty="0">
                <a:cs typeface="Times New Roman" pitchFamily="18" charset="0"/>
              </a:rPr>
              <a:t>је након повреде </a:t>
            </a:r>
            <a:r>
              <a:rPr lang="ru-RU" sz="2400" b="1" dirty="0">
                <a:solidFill>
                  <a:srgbClr val="FF0000"/>
                </a:solidFill>
                <a:cs typeface="Times New Roman" pitchFamily="18" charset="0"/>
              </a:rPr>
              <a:t>могао да стане на повређену ногу и није приметан деформитет </a:t>
            </a:r>
            <a:r>
              <a:rPr lang="ru-RU" sz="2400" b="1" dirty="0" smtClean="0">
                <a:solidFill>
                  <a:srgbClr val="FF0000"/>
                </a:solidFill>
                <a:cs typeface="Times New Roman" pitchFamily="18" charset="0"/>
              </a:rPr>
              <a:t>зглоба.</a:t>
            </a:r>
          </a:p>
          <a:p>
            <a:pPr marL="342900" indent="-342900">
              <a:buFont typeface="Arial" pitchFamily="34" charset="0"/>
              <a:buChar char="•"/>
            </a:pPr>
            <a:endParaRPr lang="ru-RU" sz="2400" b="1" dirty="0">
              <a:solidFill>
                <a:srgbClr val="FF0000"/>
              </a:solidFill>
              <a:cs typeface="Times New Roman" pitchFamily="18" charset="0"/>
            </a:endParaRPr>
          </a:p>
          <a:p>
            <a:pPr marL="514350" indent="-514350" algn="ctr"/>
            <a:r>
              <a:rPr lang="sr-Cyrl-BA" sz="2000" dirty="0" smtClean="0">
                <a:cs typeface="Times New Roman" pitchFamily="18" charset="0"/>
              </a:rPr>
              <a:t> Пример, угануће скочног зглоба: </a:t>
            </a:r>
            <a:r>
              <a:rPr lang="sr-Latn-RS" sz="2000" dirty="0" smtClean="0">
                <a:cs typeface="Times New Roman" pitchFamily="18" charset="0"/>
                <a:hlinkClick r:id="rId2"/>
              </a:rPr>
              <a:t>https://www.youtube.com/watch?v=JAb2nqxeP8Q</a:t>
            </a:r>
            <a:endParaRPr lang="sr-Latn-CS" sz="2000" dirty="0">
              <a:cs typeface="Times New Roman" pitchFamily="18" charset="0"/>
            </a:endParaRPr>
          </a:p>
          <a:p>
            <a:pPr marL="514350" indent="-514350" eaLnBrk="1" hangingPunct="1"/>
            <a:r>
              <a:rPr lang="sr-Latn-CS" sz="2400" b="1" dirty="0">
                <a:solidFill>
                  <a:srgbClr val="FFFF00"/>
                </a:solidFill>
                <a:cs typeface="Times New Roman" pitchFamily="18" charset="0"/>
              </a:rPr>
              <a:t>         </a:t>
            </a:r>
            <a:endParaRPr lang="sr-Cyrl-CS" sz="2400" b="1" dirty="0">
              <a:solidFill>
                <a:srgbClr val="FFFF00"/>
              </a:solidFill>
              <a:cs typeface="Times New Roman" pitchFamily="18" charset="0"/>
            </a:endParaRPr>
          </a:p>
        </p:txBody>
      </p:sp>
      <p:sp>
        <p:nvSpPr>
          <p:cNvPr id="40963" name="TextBox 2"/>
          <p:cNvSpPr txBox="1">
            <a:spLocks noChangeArrowheads="1"/>
          </p:cNvSpPr>
          <p:nvPr/>
        </p:nvSpPr>
        <p:spPr bwMode="auto">
          <a:xfrm>
            <a:off x="1979712" y="9361"/>
            <a:ext cx="46955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sr-Cyrl-BA" sz="4000" b="1" u="sng" dirty="0" smtClean="0">
                <a:solidFill>
                  <a:srgbClr val="FF0000"/>
                </a:solidFill>
                <a:latin typeface="+mn-lt"/>
                <a:cs typeface="Times New Roman" pitchFamily="18" charset="0"/>
              </a:rPr>
              <a:t>ПОВРЕДЕ ЗГЛОБОВА</a:t>
            </a:r>
            <a:endParaRPr lang="sr-Cyrl-CS" sz="4000" b="1" u="sng" dirty="0">
              <a:solidFill>
                <a:srgbClr val="FF0000"/>
              </a:solidFill>
              <a:latin typeface="+mn-lt"/>
              <a:cs typeface="Times New Roman" pitchFamily="18" charset="0"/>
            </a:endParaRPr>
          </a:p>
        </p:txBody>
      </p:sp>
    </p:spTree>
    <p:extLst>
      <p:ext uri="{BB962C8B-B14F-4D97-AF65-F5344CB8AC3E}">
        <p14:creationId xmlns:p14="http://schemas.microsoft.com/office/powerpoint/2010/main" val="13078572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0" y="980728"/>
            <a:ext cx="925252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sr-Cyrl-BA" sz="3200" b="1" dirty="0" smtClean="0">
                <a:solidFill>
                  <a:srgbClr val="FF0000"/>
                </a:solidFill>
                <a:cs typeface="Times New Roman" pitchFamily="18" charset="0"/>
              </a:rPr>
              <a:t>2.  Ишчашење зглоба:</a:t>
            </a:r>
          </a:p>
          <a:p>
            <a:endParaRPr lang="sr-Cyrl-BA" sz="3200" b="1" dirty="0">
              <a:solidFill>
                <a:srgbClr val="FF0000"/>
              </a:solidFill>
              <a:cs typeface="Times New Roman" pitchFamily="18" charset="0"/>
            </a:endParaRPr>
          </a:p>
          <a:p>
            <a:pPr marL="342900" indent="-342900">
              <a:buFont typeface="Arial" pitchFamily="34" charset="0"/>
              <a:buChar char="•"/>
            </a:pPr>
            <a:r>
              <a:rPr lang="ru-RU" sz="2400" dirty="0" smtClean="0">
                <a:cs typeface="Times New Roman" pitchFamily="18" charset="0"/>
              </a:rPr>
              <a:t>Настаје </a:t>
            </a:r>
            <a:r>
              <a:rPr lang="ru-RU" sz="2400" dirty="0">
                <a:cs typeface="Times New Roman" pitchFamily="18" charset="0"/>
              </a:rPr>
              <a:t>када дејство силе доведе до измештања </a:t>
            </a:r>
            <a:r>
              <a:rPr lang="ru-RU" sz="2400" dirty="0" smtClean="0">
                <a:cs typeface="Times New Roman" pitchFamily="18" charset="0"/>
              </a:rPr>
              <a:t>зглобних </a:t>
            </a:r>
            <a:r>
              <a:rPr lang="ru-RU" sz="2400" dirty="0">
                <a:cs typeface="Times New Roman" pitchFamily="18" charset="0"/>
              </a:rPr>
              <a:t>окрајака изван физиолошког положаја, уз јаче </a:t>
            </a:r>
            <a:r>
              <a:rPr lang="ru-RU" sz="2400" dirty="0" smtClean="0">
                <a:cs typeface="Times New Roman" pitchFamily="18" charset="0"/>
              </a:rPr>
              <a:t> оштећење </a:t>
            </a:r>
            <a:r>
              <a:rPr lang="ru-RU" sz="2400" dirty="0">
                <a:cs typeface="Times New Roman" pitchFamily="18" charset="0"/>
              </a:rPr>
              <a:t>меког ткива</a:t>
            </a:r>
            <a:r>
              <a:rPr lang="ru-RU" sz="2400" dirty="0" smtClean="0">
                <a:cs typeface="Times New Roman" pitchFamily="18" charset="0"/>
              </a:rPr>
              <a:t>.</a:t>
            </a:r>
            <a:endParaRPr lang="ru-RU" sz="2400" b="1" u="sng" dirty="0">
              <a:solidFill>
                <a:srgbClr val="FFFF66"/>
              </a:solidFill>
              <a:cs typeface="Times New Roman" pitchFamily="18" charset="0"/>
            </a:endParaRPr>
          </a:p>
          <a:p>
            <a:pPr marL="342900" indent="-342900">
              <a:buFont typeface="Arial" pitchFamily="34" charset="0"/>
              <a:buChar char="•"/>
            </a:pPr>
            <a:r>
              <a:rPr lang="ru-RU" sz="2400" dirty="0" smtClean="0">
                <a:cs typeface="Times New Roman" pitchFamily="18" charset="0"/>
              </a:rPr>
              <a:t>Карактерише га:  </a:t>
            </a:r>
            <a:r>
              <a:rPr lang="ru-RU" sz="2400" dirty="0">
                <a:cs typeface="Times New Roman" pitchFamily="18" charset="0"/>
              </a:rPr>
              <a:t>ОТОК, БОЛ И </a:t>
            </a:r>
            <a:r>
              <a:rPr lang="ru-RU" sz="2400" u="sng" dirty="0">
                <a:cs typeface="Times New Roman" pitchFamily="18" charset="0"/>
              </a:rPr>
              <a:t>ГУБИТАК </a:t>
            </a:r>
            <a:r>
              <a:rPr lang="ru-RU" sz="2400" u="sng" dirty="0" smtClean="0">
                <a:cs typeface="Times New Roman" pitchFamily="18" charset="0"/>
              </a:rPr>
              <a:t>ФУНКЦИЈЕ ЗГЛОБА, ИЗРАЖЕН </a:t>
            </a:r>
            <a:r>
              <a:rPr lang="ru-RU" sz="2400" u="sng" dirty="0">
                <a:cs typeface="Times New Roman" pitchFamily="18" charset="0"/>
              </a:rPr>
              <a:t>ДЕФОРМИТЕТ</a:t>
            </a:r>
            <a:r>
              <a:rPr lang="ru-RU" sz="2400" u="sng" dirty="0" smtClean="0">
                <a:cs typeface="Times New Roman" pitchFamily="18" charset="0"/>
              </a:rPr>
              <a:t>.</a:t>
            </a:r>
          </a:p>
          <a:p>
            <a:pPr marL="342900" indent="-342900">
              <a:buFont typeface="Arial" pitchFamily="34" charset="0"/>
              <a:buChar char="•"/>
            </a:pPr>
            <a:endParaRPr lang="ru-RU" sz="2400" u="sng" dirty="0">
              <a:cs typeface="Times New Roman" pitchFamily="18" charset="0"/>
            </a:endParaRPr>
          </a:p>
          <a:p>
            <a:pPr marL="342900" indent="-342900">
              <a:buFont typeface="Arial" pitchFamily="34" charset="0"/>
              <a:buChar char="•"/>
            </a:pPr>
            <a:r>
              <a:rPr lang="ru-RU" sz="2400" b="1" dirty="0" smtClean="0">
                <a:cs typeface="Times New Roman" pitchFamily="18" charset="0"/>
              </a:rPr>
              <a:t>Повређени </a:t>
            </a:r>
            <a:r>
              <a:rPr lang="ru-RU" sz="2400" b="1" dirty="0">
                <a:solidFill>
                  <a:srgbClr val="FF0000"/>
                </a:solidFill>
                <a:cs typeface="Times New Roman" pitchFamily="18" charset="0"/>
              </a:rPr>
              <a:t>није у стању да користи повређени </a:t>
            </a:r>
            <a:r>
              <a:rPr lang="ru-RU" sz="2400" b="1" dirty="0" smtClean="0">
                <a:solidFill>
                  <a:srgbClr val="FF0000"/>
                </a:solidFill>
                <a:cs typeface="Times New Roman" pitchFamily="18" charset="0"/>
              </a:rPr>
              <a:t>зглоб! Приметан </a:t>
            </a:r>
            <a:r>
              <a:rPr lang="ru-RU" sz="2400" b="1" dirty="0">
                <a:solidFill>
                  <a:srgbClr val="FF0000"/>
                </a:solidFill>
                <a:cs typeface="Times New Roman" pitchFamily="18" charset="0"/>
              </a:rPr>
              <a:t>је знатан деформитет повређеног зглоба. </a:t>
            </a:r>
          </a:p>
          <a:p>
            <a:pPr marL="342900" indent="-342900">
              <a:buFont typeface="Arial" pitchFamily="34" charset="0"/>
              <a:buChar char="•"/>
            </a:pPr>
            <a:endParaRPr lang="sr-Cyrl-BA" sz="2400" b="1" u="sng" dirty="0" smtClean="0">
              <a:cs typeface="Times New Roman" pitchFamily="18" charset="0"/>
            </a:endParaRPr>
          </a:p>
          <a:p>
            <a:pPr marL="342900" indent="-342900">
              <a:buFont typeface="Arial" pitchFamily="34" charset="0"/>
              <a:buChar char="•"/>
            </a:pPr>
            <a:endParaRPr lang="sr-Cyrl-BA" sz="2400" b="1" u="sng" dirty="0">
              <a:cs typeface="Times New Roman" pitchFamily="18" charset="0"/>
            </a:endParaRPr>
          </a:p>
          <a:p>
            <a:pPr marL="342900" indent="-342900">
              <a:buFont typeface="Arial" pitchFamily="34" charset="0"/>
              <a:buChar char="•"/>
            </a:pPr>
            <a:endParaRPr lang="sr-Cyrl-BA" sz="2400" b="1" u="sng" dirty="0">
              <a:cs typeface="Times New Roman" pitchFamily="18" charset="0"/>
            </a:endParaRPr>
          </a:p>
          <a:p>
            <a:endParaRPr lang="sr-Cyrl-BA" sz="2000" dirty="0" smtClean="0">
              <a:cs typeface="Times New Roman" pitchFamily="18" charset="0"/>
            </a:endParaRPr>
          </a:p>
          <a:p>
            <a:r>
              <a:rPr lang="sr-Cyrl-BA" sz="2000" dirty="0" smtClean="0">
                <a:cs typeface="Times New Roman" pitchFamily="18" charset="0"/>
              </a:rPr>
              <a:t>Пример, ишчашење зглоба рамена: </a:t>
            </a:r>
            <a:r>
              <a:rPr lang="sr-Latn-RS" sz="2000" dirty="0" smtClean="0">
                <a:cs typeface="Times New Roman" pitchFamily="18" charset="0"/>
                <a:hlinkClick r:id="rId3"/>
              </a:rPr>
              <a:t>https://www.youtube.com/watch?v=2ApBar-qtIg</a:t>
            </a:r>
            <a:r>
              <a:rPr lang="sr-Cyrl-BA" sz="2000" dirty="0" smtClean="0">
                <a:cs typeface="Times New Roman" pitchFamily="18" charset="0"/>
              </a:rPr>
              <a:t> 					(прва 2 минута клипа) </a:t>
            </a:r>
            <a:endParaRPr lang="sr-Latn-CS" sz="2000" dirty="0">
              <a:cs typeface="Times New Roman" pitchFamily="18" charset="0"/>
            </a:endParaRPr>
          </a:p>
          <a:p>
            <a:pPr marL="514350" indent="-514350" eaLnBrk="1" hangingPunct="1"/>
            <a:r>
              <a:rPr lang="sr-Latn-CS" sz="2400" b="1" dirty="0">
                <a:solidFill>
                  <a:srgbClr val="FFFF00"/>
                </a:solidFill>
                <a:cs typeface="Times New Roman" pitchFamily="18" charset="0"/>
              </a:rPr>
              <a:t>         </a:t>
            </a:r>
            <a:endParaRPr lang="sr-Cyrl-CS" sz="2400" b="1" dirty="0">
              <a:solidFill>
                <a:srgbClr val="FFFF00"/>
              </a:solidFill>
              <a:cs typeface="Times New Roman" pitchFamily="18" charset="0"/>
            </a:endParaRPr>
          </a:p>
        </p:txBody>
      </p:sp>
      <p:sp>
        <p:nvSpPr>
          <p:cNvPr id="40963" name="TextBox 2"/>
          <p:cNvSpPr txBox="1">
            <a:spLocks noChangeArrowheads="1"/>
          </p:cNvSpPr>
          <p:nvPr/>
        </p:nvSpPr>
        <p:spPr bwMode="auto">
          <a:xfrm>
            <a:off x="1979712" y="9361"/>
            <a:ext cx="46955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sr-Cyrl-BA" sz="4000" b="1" u="sng" dirty="0" smtClean="0">
                <a:solidFill>
                  <a:srgbClr val="FF0000"/>
                </a:solidFill>
                <a:latin typeface="+mn-lt"/>
                <a:cs typeface="Times New Roman" pitchFamily="18" charset="0"/>
              </a:rPr>
              <a:t>ПОВРЕДЕ ЗГЛОБОВА</a:t>
            </a:r>
            <a:endParaRPr lang="sr-Cyrl-CS" sz="4000" b="1" u="sng" dirty="0">
              <a:solidFill>
                <a:srgbClr val="FF0000"/>
              </a:solidFill>
              <a:latin typeface="+mn-lt"/>
              <a:cs typeface="Times New Roman" pitchFamily="18" charset="0"/>
            </a:endParaRPr>
          </a:p>
        </p:txBody>
      </p:sp>
    </p:spTree>
    <p:extLst>
      <p:ext uri="{BB962C8B-B14F-4D97-AF65-F5344CB8AC3E}">
        <p14:creationId xmlns:p14="http://schemas.microsoft.com/office/powerpoint/2010/main" val="20022447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BA" dirty="0" smtClean="0">
                <a:solidFill>
                  <a:srgbClr val="FF0000"/>
                </a:solidFill>
              </a:rPr>
              <a:t>Прва помоћ код повреде зглобова</a:t>
            </a:r>
            <a:br>
              <a:rPr lang="sr-Cyrl-BA" dirty="0" smtClean="0">
                <a:solidFill>
                  <a:srgbClr val="FF0000"/>
                </a:solidFill>
              </a:rPr>
            </a:br>
            <a:r>
              <a:rPr lang="sr-Latn-RS" dirty="0" smtClean="0">
                <a:solidFill>
                  <a:srgbClr val="FF0000"/>
                </a:solidFill>
              </a:rPr>
              <a:t>„</a:t>
            </a:r>
            <a:r>
              <a:rPr lang="sr-Latn-RS" b="1" dirty="0" smtClean="0">
                <a:solidFill>
                  <a:srgbClr val="FF0000"/>
                </a:solidFill>
              </a:rPr>
              <a:t>RICE</a:t>
            </a:r>
            <a:r>
              <a:rPr lang="sr-Latn-RS" dirty="0" smtClean="0">
                <a:solidFill>
                  <a:srgbClr val="FF0000"/>
                </a:solidFill>
              </a:rPr>
              <a:t>“</a:t>
            </a:r>
            <a:endParaRPr lang="sr-Latn-RS" dirty="0">
              <a:solidFill>
                <a:srgbClr val="FF0000"/>
              </a:solidFill>
            </a:endParaRPr>
          </a:p>
        </p:txBody>
      </p:sp>
      <p:sp>
        <p:nvSpPr>
          <p:cNvPr id="3" name="Content Placeholder 2"/>
          <p:cNvSpPr>
            <a:spLocks noGrp="1"/>
          </p:cNvSpPr>
          <p:nvPr>
            <p:ph idx="1"/>
          </p:nvPr>
        </p:nvSpPr>
        <p:spPr>
          <a:xfrm>
            <a:off x="0" y="1600200"/>
            <a:ext cx="8686800" cy="5257800"/>
          </a:xfrm>
          <a:effectLst/>
        </p:spPr>
        <p:txBody>
          <a:bodyPr>
            <a:normAutofit/>
          </a:bodyPr>
          <a:lstStyle/>
          <a:p>
            <a:pPr lvl="1">
              <a:buClr>
                <a:schemeClr val="folHlink"/>
              </a:buClr>
              <a:buSzPct val="50000"/>
              <a:buFont typeface="Wingdings" pitchFamily="2" charset="2"/>
              <a:buChar char="n"/>
              <a:defRPr/>
            </a:pPr>
            <a:r>
              <a:rPr lang="hr-HR" sz="3200" b="1" dirty="0"/>
              <a:t>R</a:t>
            </a:r>
            <a:r>
              <a:rPr lang="hr-HR" dirty="0"/>
              <a:t>est </a:t>
            </a:r>
            <a:r>
              <a:rPr lang="hr-HR" dirty="0" smtClean="0"/>
              <a:t>(</a:t>
            </a:r>
            <a:r>
              <a:rPr lang="sr-Cyrl-BA" dirty="0" smtClean="0"/>
              <a:t>мировање</a:t>
            </a:r>
            <a:r>
              <a:rPr lang="hr-HR" dirty="0" smtClean="0"/>
              <a:t>)</a:t>
            </a:r>
            <a:endParaRPr lang="hr-HR" dirty="0"/>
          </a:p>
          <a:p>
            <a:pPr lvl="1">
              <a:buClr>
                <a:schemeClr val="folHlink"/>
              </a:buClr>
              <a:buSzPct val="50000"/>
              <a:buNone/>
              <a:defRPr/>
            </a:pPr>
            <a:endParaRPr lang="hr-HR" dirty="0"/>
          </a:p>
          <a:p>
            <a:pPr lvl="1">
              <a:buClr>
                <a:schemeClr val="folHlink"/>
              </a:buClr>
              <a:buSzPct val="50000"/>
              <a:buFont typeface="Wingdings" pitchFamily="2" charset="2"/>
              <a:buChar char="n"/>
              <a:defRPr/>
            </a:pPr>
            <a:r>
              <a:rPr lang="hr-HR" sz="3200" b="1" dirty="0"/>
              <a:t>I</a:t>
            </a:r>
            <a:r>
              <a:rPr lang="hr-HR" dirty="0"/>
              <a:t>ce </a:t>
            </a:r>
            <a:r>
              <a:rPr lang="hr-HR" dirty="0" smtClean="0"/>
              <a:t>(</a:t>
            </a:r>
            <a:r>
              <a:rPr lang="sr-Cyrl-BA" dirty="0" smtClean="0"/>
              <a:t>хладан облог</a:t>
            </a:r>
            <a:r>
              <a:rPr lang="hr-HR" dirty="0" smtClean="0"/>
              <a:t>)   </a:t>
            </a:r>
            <a:endParaRPr lang="hr-HR" dirty="0"/>
          </a:p>
          <a:p>
            <a:pPr lvl="1">
              <a:buClr>
                <a:schemeClr val="folHlink"/>
              </a:buClr>
              <a:buSzPct val="50000"/>
              <a:buNone/>
              <a:defRPr/>
            </a:pPr>
            <a:endParaRPr lang="hr-HR" dirty="0"/>
          </a:p>
          <a:p>
            <a:pPr lvl="1">
              <a:buClr>
                <a:schemeClr val="folHlink"/>
              </a:buClr>
              <a:buSzPct val="50000"/>
              <a:buFont typeface="Wingdings" pitchFamily="2" charset="2"/>
              <a:buChar char="n"/>
              <a:defRPr/>
            </a:pPr>
            <a:r>
              <a:rPr lang="hr-HR" sz="3200" b="1" dirty="0"/>
              <a:t>C</a:t>
            </a:r>
            <a:r>
              <a:rPr lang="hr-HR" dirty="0"/>
              <a:t>ompression </a:t>
            </a:r>
            <a:r>
              <a:rPr lang="hr-HR" dirty="0" smtClean="0"/>
              <a:t>(</a:t>
            </a:r>
            <a:r>
              <a:rPr lang="sr-Cyrl-BA" dirty="0" smtClean="0"/>
              <a:t>бандажа - завој</a:t>
            </a:r>
            <a:r>
              <a:rPr lang="hr-HR" dirty="0" smtClean="0"/>
              <a:t>)  </a:t>
            </a:r>
            <a:endParaRPr lang="hr-HR" dirty="0"/>
          </a:p>
          <a:p>
            <a:pPr lvl="1">
              <a:buClr>
                <a:schemeClr val="folHlink"/>
              </a:buClr>
              <a:buSzPct val="50000"/>
              <a:buNone/>
              <a:defRPr/>
            </a:pPr>
            <a:endParaRPr lang="hr-HR" dirty="0"/>
          </a:p>
          <a:p>
            <a:pPr lvl="1">
              <a:buClr>
                <a:schemeClr val="folHlink"/>
              </a:buClr>
              <a:buSzPct val="50000"/>
              <a:buFont typeface="Wingdings" pitchFamily="2" charset="2"/>
              <a:buChar char="n"/>
              <a:defRPr/>
            </a:pPr>
            <a:r>
              <a:rPr lang="hr-HR" sz="3200" b="1" dirty="0"/>
              <a:t>E</a:t>
            </a:r>
            <a:r>
              <a:rPr lang="hr-HR" dirty="0"/>
              <a:t>levation </a:t>
            </a:r>
            <a:r>
              <a:rPr lang="hr-HR" dirty="0" smtClean="0"/>
              <a:t>(</a:t>
            </a:r>
            <a:r>
              <a:rPr lang="sr-Cyrl-BA" dirty="0" smtClean="0"/>
              <a:t>подизање екстремитета</a:t>
            </a:r>
            <a:r>
              <a:rPr lang="hr-HR" dirty="0" smtClean="0"/>
              <a:t>)  </a:t>
            </a:r>
            <a:endParaRPr lang="hr-HR" dirty="0"/>
          </a:p>
          <a:p>
            <a:pPr lvl="1">
              <a:buClr>
                <a:schemeClr val="folHlink"/>
              </a:buClr>
              <a:buSzPct val="50000"/>
              <a:buFont typeface="Wingdings" pitchFamily="2" charset="2"/>
              <a:buChar char="n"/>
              <a:defRPr/>
            </a:pPr>
            <a:endParaRPr lang="hr-HR" dirty="0">
              <a:effectLst>
                <a:outerShdw blurRad="38100" dist="38100" dir="2700000" algn="tl">
                  <a:srgbClr val="000000"/>
                </a:outerShdw>
              </a:effectLst>
            </a:endParaRPr>
          </a:p>
          <a:p>
            <a:pPr marL="0" indent="0" algn="ctr">
              <a:buNone/>
            </a:pPr>
            <a:r>
              <a:rPr lang="sr-Latn-RS" sz="2400" dirty="0" smtClean="0"/>
              <a:t>*** </a:t>
            </a:r>
            <a:r>
              <a:rPr lang="ru-RU" sz="2400" dirty="0" smtClean="0"/>
              <a:t>ТЕЖИ </a:t>
            </a:r>
            <a:r>
              <a:rPr lang="ru-RU" sz="2400" dirty="0"/>
              <a:t>СЛУЧАЈЕВИ </a:t>
            </a:r>
            <a:r>
              <a:rPr lang="ru-RU" sz="2400" dirty="0" smtClean="0"/>
              <a:t>(пре свега ишчашења) ЗАХТЕВАЈУ </a:t>
            </a:r>
            <a:r>
              <a:rPr lang="ru-RU" sz="2400" dirty="0"/>
              <a:t>ИМОБИЛИЗАЦУЈУ И ТРАНСПОРТ У ЗДРАВСТВЕНУ УСТАНОВУ!</a:t>
            </a:r>
          </a:p>
          <a:p>
            <a:endParaRPr lang="sr-Latn-RS" dirty="0"/>
          </a:p>
        </p:txBody>
      </p:sp>
      <p:pic>
        <p:nvPicPr>
          <p:cNvPr id="4" name="Picture 9" descr="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272" y="1844824"/>
            <a:ext cx="19446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nkle-sprain-compression-wr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072450"/>
            <a:ext cx="20161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rice-principles-elevat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303711"/>
            <a:ext cx="20875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3416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r>
              <a:rPr lang="sr-Cyrl-BA" b="1" dirty="0" smtClean="0">
                <a:solidFill>
                  <a:srgbClr val="FF0000"/>
                </a:solidFill>
              </a:rPr>
              <a:t>ПОВРЕДЕ КОСТИЈУ</a:t>
            </a:r>
            <a:endParaRPr lang="en-US" b="1" dirty="0" smtClean="0">
              <a:solidFill>
                <a:srgbClr val="FF0000"/>
              </a:solidFill>
              <a:effectLst/>
            </a:endParaRPr>
          </a:p>
        </p:txBody>
      </p:sp>
      <p:pic>
        <p:nvPicPr>
          <p:cNvPr id="4505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557338"/>
            <a:ext cx="540067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592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3"/>
          <p:cNvGraphicFramePr>
            <a:graphicFrameLocks noGrp="1"/>
          </p:cNvGraphicFramePr>
          <p:nvPr>
            <p:extLst>
              <p:ext uri="{D42A27DB-BD31-4B8C-83A1-F6EECF244321}">
                <p14:modId xmlns:p14="http://schemas.microsoft.com/office/powerpoint/2010/main" val="2899295931"/>
              </p:ext>
            </p:extLst>
          </p:nvPr>
        </p:nvGraphicFramePr>
        <p:xfrm>
          <a:off x="107504" y="431154"/>
          <a:ext cx="5214416" cy="2289175"/>
        </p:xfrm>
        <a:graphic>
          <a:graphicData uri="http://schemas.openxmlformats.org/drawingml/2006/table">
            <a:tbl>
              <a:tblPr/>
              <a:tblGrid>
                <a:gridCol w="1399418">
                  <a:extLst>
                    <a:ext uri="{9D8B030D-6E8A-4147-A177-3AD203B41FA5}">
                      <a16:colId xmlns="" xmlns:a16="http://schemas.microsoft.com/office/drawing/2014/main" val="20000"/>
                    </a:ext>
                  </a:extLst>
                </a:gridCol>
                <a:gridCol w="3814998">
                  <a:extLst>
                    <a:ext uri="{9D8B030D-6E8A-4147-A177-3AD203B41FA5}">
                      <a16:colId xmlns="" xmlns:a16="http://schemas.microsoft.com/office/drawing/2014/main" val="20001"/>
                    </a:ext>
                  </a:extLst>
                </a:gridCol>
              </a:tblGrid>
              <a:tr h="2289175">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2800" b="1" i="0" u="none" strike="noStrike" cap="none" normalizeH="0" baseline="0" dirty="0">
                          <a:ln>
                            <a:noFill/>
                          </a:ln>
                          <a:solidFill>
                            <a:srgbClr val="FFFFFF"/>
                          </a:solidFill>
                          <a:effectLst/>
                          <a:latin typeface="Arial" panose="020B0604020202020204" pitchFamily="34" charset="0"/>
                          <a:cs typeface="Arial" panose="020B0604020202020204" pitchFamily="34" charset="0"/>
                        </a:rPr>
                        <a:t>2. Корак</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28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90000" marR="90000" marT="71495" marB="46800" anchor="ctr"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41A1A"/>
                    </a:solid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Процените стање унесрећених и утврдите да ли је некоме живот озбиљно угрожен:</a:t>
                      </a:r>
                    </a:p>
                    <a:p>
                      <a:pPr marL="0" marR="0" lvl="0" indent="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Да ли је свесна        </a:t>
                      </a:r>
                    </a:p>
                    <a:p>
                      <a:pPr marL="0" marR="0" lvl="0" indent="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Да ли дише</a:t>
                      </a:r>
                    </a:p>
                    <a:p>
                      <a:pPr marL="0" marR="0" lvl="0" indent="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Да ли јако крвари    </a:t>
                      </a:r>
                    </a:p>
                    <a:p>
                      <a:pPr marL="0" marR="0" lvl="0" indent="0" algn="l" defTabSz="449263"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Да ли сме да се помера</a:t>
                      </a:r>
                    </a:p>
                  </a:txBody>
                  <a:tcPr marL="90000" marR="90000" marT="62676"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8D0D0"/>
                    </a:solidFill>
                  </a:tcPr>
                </a:tc>
                <a:extLst>
                  <a:ext uri="{0D108BD9-81ED-4DB2-BD59-A6C34878D82A}">
                    <a16:rowId xmlns="" xmlns:a16="http://schemas.microsoft.com/office/drawing/2014/main" val="10000"/>
                  </a:ext>
                </a:extLst>
              </a:tr>
            </a:tbl>
          </a:graphicData>
        </a:graphic>
      </p:graphicFrame>
      <p:pic>
        <p:nvPicPr>
          <p:cNvPr id="1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692696"/>
            <a:ext cx="2664296" cy="39626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78901"/>
            <a:ext cx="618807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a:spLocks noGrp="1"/>
          </p:cNvSpPr>
          <p:nvPr>
            <p:ph type="title"/>
          </p:nvPr>
        </p:nvSpPr>
        <p:spPr>
          <a:xfrm>
            <a:off x="395536" y="4663226"/>
            <a:ext cx="8229600" cy="2078142"/>
          </a:xfrm>
        </p:spPr>
        <p:txBody>
          <a:bodyPr>
            <a:normAutofit/>
          </a:bodyPr>
          <a:lstStyle/>
          <a:p>
            <a:r>
              <a:rPr lang="sr-Cyrl-BA" sz="3200" i="1" dirty="0" smtClean="0">
                <a:latin typeface="+mn-lt"/>
              </a:rPr>
              <a:t>Наравно, сви ови кораци за процену стања унесрећеног и пружање прве помоћи зависе од конкретне ситуације на терену ...</a:t>
            </a:r>
            <a:endParaRPr lang="sr-Latn-RS" sz="3200" i="1" dirty="0">
              <a:latin typeface="+mn-lt"/>
            </a:endParaRPr>
          </a:p>
        </p:txBody>
      </p:sp>
    </p:spTree>
    <p:extLst>
      <p:ext uri="{BB962C8B-B14F-4D97-AF65-F5344CB8AC3E}">
        <p14:creationId xmlns:p14="http://schemas.microsoft.com/office/powerpoint/2010/main" val="1806282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101554"/>
            <a:ext cx="3602773" cy="375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2" name="TextBox 1"/>
          <p:cNvSpPr txBox="1">
            <a:spLocks noChangeArrowheads="1"/>
          </p:cNvSpPr>
          <p:nvPr/>
        </p:nvSpPr>
        <p:spPr bwMode="auto">
          <a:xfrm>
            <a:off x="2484438" y="-242888"/>
            <a:ext cx="446382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sr-Latn-CS" sz="4000" b="1" dirty="0">
              <a:solidFill>
                <a:srgbClr val="FFFF00"/>
              </a:solidFill>
              <a:latin typeface="Times New Roman" pitchFamily="18" charset="0"/>
              <a:cs typeface="Times New Roman" pitchFamily="18" charset="0"/>
            </a:endParaRPr>
          </a:p>
          <a:p>
            <a:pPr algn="ctr" eaLnBrk="1" hangingPunct="1"/>
            <a:r>
              <a:rPr lang="sr-Cyrl-BA" sz="4400" b="1" u="sng" dirty="0" smtClean="0">
                <a:solidFill>
                  <a:srgbClr val="FF0000"/>
                </a:solidFill>
                <a:latin typeface="+mn-lt"/>
                <a:cs typeface="Times New Roman" pitchFamily="18" charset="0"/>
              </a:rPr>
              <a:t>Преломи костију</a:t>
            </a:r>
            <a:endParaRPr lang="sr-Cyrl-CS" sz="4400" b="1" u="sng" dirty="0">
              <a:solidFill>
                <a:srgbClr val="FF0000"/>
              </a:solidFill>
              <a:latin typeface="+mn-lt"/>
              <a:cs typeface="Times New Roman" pitchFamily="18" charset="0"/>
            </a:endParaRPr>
          </a:p>
        </p:txBody>
      </p:sp>
      <p:sp>
        <p:nvSpPr>
          <p:cNvPr id="46084" name="TextBox 3"/>
          <p:cNvSpPr txBox="1">
            <a:spLocks noChangeArrowheads="1"/>
          </p:cNvSpPr>
          <p:nvPr/>
        </p:nvSpPr>
        <p:spPr bwMode="auto">
          <a:xfrm>
            <a:off x="323850" y="1700213"/>
            <a:ext cx="85725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buFont typeface="Arial" pitchFamily="34" charset="0"/>
              <a:buChar char="•"/>
            </a:pPr>
            <a:r>
              <a:rPr lang="ru-RU" sz="2800" b="1" dirty="0" smtClean="0">
                <a:latin typeface="+mn-lt"/>
                <a:cs typeface="Times New Roman" pitchFamily="18" charset="0"/>
              </a:rPr>
              <a:t>Прелом </a:t>
            </a:r>
            <a:r>
              <a:rPr lang="ru-RU" sz="2800" b="1" dirty="0">
                <a:latin typeface="+mn-lt"/>
                <a:cs typeface="Times New Roman" pitchFamily="18" charset="0"/>
              </a:rPr>
              <a:t>је прекид континуитета коштаног ткива </a:t>
            </a:r>
            <a:r>
              <a:rPr lang="ru-RU" sz="2800" dirty="0" smtClean="0">
                <a:latin typeface="+mn-lt"/>
                <a:cs typeface="Times New Roman" pitchFamily="18" charset="0"/>
              </a:rPr>
              <a:t>настао</a:t>
            </a:r>
            <a:r>
              <a:rPr lang="ru-RU" sz="2800" b="1" dirty="0" smtClean="0">
                <a:latin typeface="+mn-lt"/>
                <a:cs typeface="Times New Roman" pitchFamily="18" charset="0"/>
              </a:rPr>
              <a:t> </a:t>
            </a:r>
            <a:r>
              <a:rPr lang="ru-RU" sz="2800" dirty="0" smtClean="0">
                <a:latin typeface="+mn-lt"/>
                <a:cs typeface="Times New Roman" pitchFamily="18" charset="0"/>
              </a:rPr>
              <a:t>дејствома неке </a:t>
            </a:r>
            <a:r>
              <a:rPr lang="ru-RU" sz="2800" dirty="0">
                <a:latin typeface="+mn-lt"/>
                <a:cs typeface="Times New Roman" pitchFamily="18" charset="0"/>
              </a:rPr>
              <a:t>спољашње силе </a:t>
            </a:r>
            <a:r>
              <a:rPr lang="ru-RU" sz="2800" dirty="0" smtClean="0">
                <a:latin typeface="+mn-lt"/>
                <a:cs typeface="Times New Roman" pitchFamily="18" charset="0"/>
              </a:rPr>
              <a:t>или услед повећане </a:t>
            </a:r>
            <a:r>
              <a:rPr lang="ru-RU" sz="2800" dirty="0">
                <a:latin typeface="+mn-lt"/>
                <a:cs typeface="Times New Roman" pitchFamily="18" charset="0"/>
              </a:rPr>
              <a:t>ломљивости дејством неког </a:t>
            </a:r>
            <a:r>
              <a:rPr lang="ru-RU" sz="2800" dirty="0" smtClean="0">
                <a:latin typeface="+mn-lt"/>
                <a:cs typeface="Times New Roman" pitchFamily="18" charset="0"/>
              </a:rPr>
              <a:t>патолошког процеса</a:t>
            </a:r>
            <a:r>
              <a:rPr lang="ru-RU" sz="2800" dirty="0">
                <a:latin typeface="+mn-lt"/>
                <a:cs typeface="Times New Roman" pitchFamily="18" charset="0"/>
              </a:rPr>
              <a:t>, попут тумора, остеопорозе...</a:t>
            </a:r>
            <a:endParaRPr lang="sr-Cyrl-CS" sz="2800" dirty="0">
              <a:latin typeface="+mn-lt"/>
              <a:cs typeface="Times New Roman" pitchFamily="18" charset="0"/>
            </a:endParaRPr>
          </a:p>
        </p:txBody>
      </p:sp>
    </p:spTree>
    <p:extLst>
      <p:ext uri="{BB962C8B-B14F-4D97-AF65-F5344CB8AC3E}">
        <p14:creationId xmlns:p14="http://schemas.microsoft.com/office/powerpoint/2010/main" val="13385233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2310199" y="357188"/>
            <a:ext cx="44505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sr-Cyrl-BA" sz="4000" b="1" u="sng" dirty="0">
                <a:solidFill>
                  <a:srgbClr val="FF0000"/>
                </a:solidFill>
                <a:cs typeface="Times New Roman" pitchFamily="18" charset="0"/>
              </a:rPr>
              <a:t>Преломи костију</a:t>
            </a:r>
            <a:endParaRPr lang="sr-Cyrl-CS" sz="4000" b="1" u="sng" dirty="0">
              <a:solidFill>
                <a:srgbClr val="FF0000"/>
              </a:solidFill>
              <a:cs typeface="Times New Roman" pitchFamily="18" charset="0"/>
            </a:endParaRPr>
          </a:p>
        </p:txBody>
      </p:sp>
      <p:sp>
        <p:nvSpPr>
          <p:cNvPr id="47107" name="TextBox 2"/>
          <p:cNvSpPr txBox="1">
            <a:spLocks noChangeArrowheads="1"/>
          </p:cNvSpPr>
          <p:nvPr/>
        </p:nvSpPr>
        <p:spPr bwMode="auto">
          <a:xfrm>
            <a:off x="3902661" y="1795815"/>
            <a:ext cx="15000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sr-Cyrl-BA" sz="2800" b="1" dirty="0" smtClean="0">
                <a:latin typeface="+mn-lt"/>
                <a:cs typeface="Times New Roman" pitchFamily="18" charset="0"/>
              </a:rPr>
              <a:t>ПОДЕЛА</a:t>
            </a:r>
            <a:endParaRPr lang="sr-Cyrl-CS" sz="2800" b="1" dirty="0">
              <a:latin typeface="+mn-lt"/>
              <a:cs typeface="Times New Roman" pitchFamily="18" charset="0"/>
            </a:endParaRPr>
          </a:p>
        </p:txBody>
      </p:sp>
      <p:sp>
        <p:nvSpPr>
          <p:cNvPr id="47108" name="TextBox 3"/>
          <p:cNvSpPr txBox="1">
            <a:spLocks noChangeArrowheads="1"/>
          </p:cNvSpPr>
          <p:nvPr/>
        </p:nvSpPr>
        <p:spPr bwMode="auto">
          <a:xfrm>
            <a:off x="179513" y="3314267"/>
            <a:ext cx="435597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sr-Cyrl-BA" sz="2800" b="1" dirty="0" smtClean="0">
                <a:solidFill>
                  <a:srgbClr val="FF0000"/>
                </a:solidFill>
                <a:latin typeface="+mn-lt"/>
                <a:cs typeface="Times New Roman" pitchFamily="18" charset="0"/>
              </a:rPr>
              <a:t>ОТВОРЕН</a:t>
            </a:r>
            <a:endParaRPr lang="sr-Latn-CS" sz="2800" b="1" dirty="0">
              <a:solidFill>
                <a:srgbClr val="FF0000"/>
              </a:solidFill>
              <a:latin typeface="+mn-lt"/>
              <a:cs typeface="Times New Roman" pitchFamily="18" charset="0"/>
            </a:endParaRPr>
          </a:p>
          <a:p>
            <a:pPr algn="ctr" eaLnBrk="1" hangingPunct="1"/>
            <a:r>
              <a:rPr lang="sr-Latn-CS" sz="2000" b="1" dirty="0" smtClean="0">
                <a:latin typeface="+mn-lt"/>
                <a:cs typeface="Times New Roman" pitchFamily="18" charset="0"/>
              </a:rPr>
              <a:t>(</a:t>
            </a:r>
            <a:r>
              <a:rPr lang="sr-Cyrl-BA" sz="2000" b="1" dirty="0" smtClean="0">
                <a:latin typeface="+mn-lt"/>
                <a:cs typeface="Times New Roman" pitchFamily="18" charset="0"/>
              </a:rPr>
              <a:t>постоји рана на кожи изнад прелома –опасност од инфекције и крварења)</a:t>
            </a:r>
            <a:endParaRPr lang="sr-Cyrl-CS" b="1" dirty="0">
              <a:latin typeface="+mn-lt"/>
              <a:cs typeface="Times New Roman" pitchFamily="18" charset="0"/>
            </a:endParaRPr>
          </a:p>
        </p:txBody>
      </p:sp>
      <p:sp>
        <p:nvSpPr>
          <p:cNvPr id="47109" name="TextBox 4"/>
          <p:cNvSpPr txBox="1">
            <a:spLocks noChangeArrowheads="1"/>
          </p:cNvSpPr>
          <p:nvPr/>
        </p:nvSpPr>
        <p:spPr bwMode="auto">
          <a:xfrm>
            <a:off x="4929990" y="3314267"/>
            <a:ext cx="42484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sr-Cyrl-BA" sz="2800" b="1" dirty="0" smtClean="0">
                <a:solidFill>
                  <a:srgbClr val="FF0000"/>
                </a:solidFill>
                <a:latin typeface="+mn-lt"/>
                <a:cs typeface="Times New Roman" pitchFamily="18" charset="0"/>
              </a:rPr>
              <a:t>ЗАТВОРЕН</a:t>
            </a:r>
            <a:endParaRPr lang="sr-Latn-CS" sz="2800" b="1" dirty="0">
              <a:solidFill>
                <a:srgbClr val="FF0000"/>
              </a:solidFill>
              <a:latin typeface="+mn-lt"/>
              <a:cs typeface="Times New Roman" pitchFamily="18" charset="0"/>
            </a:endParaRPr>
          </a:p>
          <a:p>
            <a:pPr algn="ctr" eaLnBrk="1" hangingPunct="1"/>
            <a:r>
              <a:rPr lang="sr-Latn-CS" sz="2000" b="1" dirty="0" smtClean="0">
                <a:latin typeface="+mn-lt"/>
                <a:cs typeface="Times New Roman" pitchFamily="18" charset="0"/>
              </a:rPr>
              <a:t>(</a:t>
            </a:r>
            <a:r>
              <a:rPr lang="sr-Cyrl-BA" sz="2000" b="1" dirty="0" smtClean="0">
                <a:latin typeface="+mn-lt"/>
                <a:cs typeface="Times New Roman" pitchFamily="18" charset="0"/>
              </a:rPr>
              <a:t>кожа изнад прелома неоштећена</a:t>
            </a:r>
            <a:r>
              <a:rPr lang="sr-Latn-CS" sz="2000" b="1" dirty="0" smtClean="0">
                <a:latin typeface="+mn-lt"/>
                <a:cs typeface="Times New Roman" pitchFamily="18" charset="0"/>
              </a:rPr>
              <a:t>)</a:t>
            </a:r>
            <a:endParaRPr lang="sr-Cyrl-CS" sz="2000" b="1" dirty="0">
              <a:latin typeface="+mn-lt"/>
              <a:cs typeface="Times New Roman" pitchFamily="18" charset="0"/>
            </a:endParaRPr>
          </a:p>
        </p:txBody>
      </p:sp>
      <p:sp>
        <p:nvSpPr>
          <p:cNvPr id="47112" name="Oval 8"/>
          <p:cNvSpPr>
            <a:spLocks noChangeArrowheads="1"/>
          </p:cNvSpPr>
          <p:nvPr/>
        </p:nvSpPr>
        <p:spPr bwMode="auto">
          <a:xfrm>
            <a:off x="3723987" y="1628800"/>
            <a:ext cx="1857375" cy="85725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sr-Cyrl-CS"/>
          </a:p>
        </p:txBody>
      </p:sp>
      <p:sp>
        <p:nvSpPr>
          <p:cNvPr id="47115" name="AutoShape 9"/>
          <p:cNvSpPr>
            <a:spLocks noChangeArrowheads="1"/>
          </p:cNvSpPr>
          <p:nvPr/>
        </p:nvSpPr>
        <p:spPr bwMode="auto">
          <a:xfrm rot="2113124">
            <a:off x="5337489" y="2772656"/>
            <a:ext cx="885825" cy="188912"/>
          </a:xfrm>
          <a:prstGeom prst="rightArrow">
            <a:avLst>
              <a:gd name="adj1" fmla="val 50000"/>
              <a:gd name="adj2" fmla="val 92002"/>
            </a:avLst>
          </a:prstGeom>
          <a:solidFill>
            <a:srgbClr val="FF3300"/>
          </a:solidFill>
          <a:ln w="9525">
            <a:solidFill>
              <a:schemeClr val="tx1"/>
            </a:solidFill>
            <a:miter lim="800000"/>
            <a:headEnd/>
            <a:tailEnd/>
          </a:ln>
        </p:spPr>
        <p:txBody>
          <a:bodyPr wrap="none" anchor="ctr"/>
          <a:lstStyle/>
          <a:p>
            <a:pPr eaLnBrk="1" hangingPunct="1"/>
            <a:endParaRPr lang="sr-Cyrl-CS"/>
          </a:p>
        </p:txBody>
      </p:sp>
      <p:sp>
        <p:nvSpPr>
          <p:cNvPr id="47116" name="AutoShape 9"/>
          <p:cNvSpPr>
            <a:spLocks noChangeArrowheads="1"/>
          </p:cNvSpPr>
          <p:nvPr/>
        </p:nvSpPr>
        <p:spPr bwMode="auto">
          <a:xfrm rot="8416567">
            <a:off x="3174386" y="2747628"/>
            <a:ext cx="887413" cy="190500"/>
          </a:xfrm>
          <a:prstGeom prst="rightArrow">
            <a:avLst>
              <a:gd name="adj1" fmla="val 50000"/>
              <a:gd name="adj2" fmla="val 91398"/>
            </a:avLst>
          </a:prstGeom>
          <a:solidFill>
            <a:srgbClr val="FF3300"/>
          </a:solidFill>
          <a:ln w="9525">
            <a:solidFill>
              <a:schemeClr val="tx1"/>
            </a:solidFill>
            <a:miter lim="800000"/>
            <a:headEnd/>
            <a:tailEnd/>
          </a:ln>
        </p:spPr>
        <p:txBody>
          <a:bodyPr wrap="none" anchor="ctr"/>
          <a:lstStyle/>
          <a:p>
            <a:pPr eaLnBrk="1" hangingPunct="1"/>
            <a:endParaRPr lang="sr-Cyrl-CS"/>
          </a:p>
        </p:txBody>
      </p:sp>
      <p:pic>
        <p:nvPicPr>
          <p:cNvPr id="13" name="Picture 4" descr="Prelo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799" y="4797644"/>
            <a:ext cx="728662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0300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2143125" y="357188"/>
            <a:ext cx="36707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sr-Cyrl-BA" sz="4000" b="1" u="sng" dirty="0" smtClean="0">
                <a:solidFill>
                  <a:srgbClr val="FF0000"/>
                </a:solidFill>
                <a:latin typeface="+mn-lt"/>
                <a:cs typeface="Times New Roman" pitchFamily="18" charset="0"/>
              </a:rPr>
              <a:t>Знаци прелома</a:t>
            </a:r>
            <a:endParaRPr lang="sr-Cyrl-CS" sz="4000" b="1" u="sng" dirty="0">
              <a:solidFill>
                <a:srgbClr val="FF0000"/>
              </a:solidFill>
              <a:latin typeface="+mn-lt"/>
              <a:cs typeface="Times New Roman" pitchFamily="18" charset="0"/>
            </a:endParaRPr>
          </a:p>
        </p:txBody>
      </p:sp>
      <p:sp>
        <p:nvSpPr>
          <p:cNvPr id="49155" name="TextBox 2"/>
          <p:cNvSpPr txBox="1">
            <a:spLocks noChangeArrowheads="1"/>
          </p:cNvSpPr>
          <p:nvPr/>
        </p:nvSpPr>
        <p:spPr bwMode="auto">
          <a:xfrm>
            <a:off x="500063" y="1357313"/>
            <a:ext cx="81438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Calibri" pitchFamily="34" charset="0"/>
              <a:buAutoNum type="arabicPeriod"/>
            </a:pPr>
            <a:r>
              <a:rPr lang="ru-RU" sz="2400" b="1" dirty="0" smtClean="0">
                <a:latin typeface="+mn-lt"/>
                <a:cs typeface="Times New Roman" pitchFamily="18" charset="0"/>
              </a:rPr>
              <a:t> ЈАК БОЛ приликом и након повреде (поготово на додир)</a:t>
            </a:r>
          </a:p>
          <a:p>
            <a:pPr>
              <a:buFont typeface="Calibri" pitchFamily="34" charset="0"/>
              <a:buAutoNum type="arabicPeriod"/>
            </a:pPr>
            <a:endParaRPr lang="ru-RU" sz="2400" b="1" dirty="0" smtClean="0">
              <a:latin typeface="+mn-lt"/>
              <a:cs typeface="Times New Roman" pitchFamily="18" charset="0"/>
            </a:endParaRPr>
          </a:p>
          <a:p>
            <a:pPr>
              <a:buFont typeface="Calibri" pitchFamily="34" charset="0"/>
              <a:buAutoNum type="arabicPeriod"/>
            </a:pPr>
            <a:r>
              <a:rPr lang="ru-RU" sz="2400" b="1" dirty="0" smtClean="0">
                <a:latin typeface="+mn-lt"/>
                <a:cs typeface="Times New Roman" pitchFamily="18" charset="0"/>
              </a:rPr>
              <a:t>ПОРЕМЕЋАЈ ФУНКЦИЈЕ повређеног дела тела</a:t>
            </a:r>
          </a:p>
          <a:p>
            <a:pPr>
              <a:buFont typeface="Calibri" pitchFamily="34" charset="0"/>
              <a:buAutoNum type="arabicPeriod"/>
            </a:pPr>
            <a:endParaRPr lang="ru-RU" sz="2400" b="1" dirty="0" smtClean="0">
              <a:latin typeface="+mn-lt"/>
              <a:cs typeface="Times New Roman" pitchFamily="18" charset="0"/>
            </a:endParaRPr>
          </a:p>
          <a:p>
            <a:pPr>
              <a:buFont typeface="Calibri" pitchFamily="34" charset="0"/>
              <a:buAutoNum type="arabicPeriod"/>
            </a:pPr>
            <a:r>
              <a:rPr lang="ru-RU" sz="2400" b="1" dirty="0" smtClean="0">
                <a:latin typeface="+mn-lt"/>
                <a:cs typeface="Times New Roman" pitchFamily="18" charset="0"/>
              </a:rPr>
              <a:t>УТРНУТОСТ дела тела испод повреде</a:t>
            </a:r>
          </a:p>
          <a:p>
            <a:pPr marL="0" indent="0"/>
            <a:endParaRPr lang="ru-RU" sz="2400" b="1" dirty="0" smtClean="0">
              <a:latin typeface="+mn-lt"/>
              <a:cs typeface="Times New Roman" pitchFamily="18" charset="0"/>
            </a:endParaRPr>
          </a:p>
          <a:p>
            <a:pPr marL="457200" indent="-457200">
              <a:buFont typeface="+mj-lt"/>
              <a:buAutoNum type="arabicPeriod" startAt="4"/>
            </a:pPr>
            <a:r>
              <a:rPr lang="ru-RU" sz="2400" b="1" dirty="0" smtClean="0">
                <a:latin typeface="+mn-lt"/>
                <a:cs typeface="Times New Roman" pitchFamily="18" charset="0"/>
              </a:rPr>
              <a:t>НЕПРИРОДАН ИЗГЛЕД повређеног дела тела (оток, деформитет...)</a:t>
            </a:r>
          </a:p>
          <a:p>
            <a:pPr marL="0" indent="0"/>
            <a:endParaRPr lang="sr-Latn-CS" sz="2400" b="1" dirty="0">
              <a:latin typeface="+mn-lt"/>
              <a:cs typeface="Times New Roman" pitchFamily="18" charset="0"/>
            </a:endParaRPr>
          </a:p>
        </p:txBody>
      </p:sp>
      <p:sp>
        <p:nvSpPr>
          <p:cNvPr id="4" name="TextBox 3"/>
          <p:cNvSpPr txBox="1">
            <a:spLocks noChangeArrowheads="1"/>
          </p:cNvSpPr>
          <p:nvPr/>
        </p:nvSpPr>
        <p:spPr bwMode="auto">
          <a:xfrm>
            <a:off x="395288" y="5708199"/>
            <a:ext cx="8286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sz="2800" b="1" dirty="0">
                <a:solidFill>
                  <a:srgbClr val="FF0000"/>
                </a:solidFill>
                <a:latin typeface="+mn-lt"/>
                <a:cs typeface="Times New Roman" pitchFamily="18" charset="0"/>
              </a:rPr>
              <a:t>АКО ПОСТОЈИ СУМЊА НА ПРЕЛОМ КОСТИ, ПОСТУПАЈ КАО ДА ЈЕСТЕ ПРЕЛОМ!!!</a:t>
            </a:r>
          </a:p>
        </p:txBody>
      </p:sp>
    </p:spTree>
    <p:extLst>
      <p:ext uri="{BB962C8B-B14F-4D97-AF65-F5344CB8AC3E}">
        <p14:creationId xmlns:p14="http://schemas.microsoft.com/office/powerpoint/2010/main" val="2409692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repeatCount="2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468313" y="1989138"/>
            <a:ext cx="8229600" cy="4533900"/>
          </a:xfrm>
        </p:spPr>
        <p:txBody>
          <a:bodyPr>
            <a:normAutofit/>
          </a:bodyPr>
          <a:lstStyle/>
          <a:p>
            <a:pPr>
              <a:defRPr/>
            </a:pPr>
            <a:r>
              <a:rPr lang="ru-RU" dirty="0"/>
              <a:t>Сломљена кост мора се имобилисати пре преношења или превоза повређеног. </a:t>
            </a:r>
            <a:endParaRPr lang="ru-RU" dirty="0" smtClean="0"/>
          </a:p>
          <a:p>
            <a:pPr>
              <a:defRPr/>
            </a:pPr>
            <a:r>
              <a:rPr lang="ru-RU" dirty="0" smtClean="0"/>
              <a:t>Ако </a:t>
            </a:r>
            <a:r>
              <a:rPr lang="ru-RU" dirty="0"/>
              <a:t>је хитна медицинска помоћ доступна, </a:t>
            </a:r>
            <a:r>
              <a:rPr lang="ru-RU" b="1" dirty="0"/>
              <a:t>најбоље је имобилизацију и транспорт препустити стручним особама</a:t>
            </a:r>
            <a:r>
              <a:rPr lang="ru-RU" dirty="0" smtClean="0"/>
              <a:t>.</a:t>
            </a:r>
          </a:p>
          <a:p>
            <a:pPr>
              <a:defRPr/>
            </a:pPr>
            <a:r>
              <a:rPr lang="ru-RU" u="sng" dirty="0" smtClean="0"/>
              <a:t>Повређени </a:t>
            </a:r>
            <a:r>
              <a:rPr lang="ru-RU" u="sng" dirty="0"/>
              <a:t>мора мировати до доласка </a:t>
            </a:r>
            <a:r>
              <a:rPr lang="ru-RU" u="sng" dirty="0" smtClean="0"/>
              <a:t>помоћи!</a:t>
            </a:r>
            <a:endParaRPr lang="en-US" u="sng" dirty="0" smtClean="0"/>
          </a:p>
        </p:txBody>
      </p:sp>
      <p:sp>
        <p:nvSpPr>
          <p:cNvPr id="103430" name="Rectangle 6"/>
          <p:cNvSpPr>
            <a:spLocks noChangeArrowheads="1"/>
          </p:cNvSpPr>
          <p:nvPr/>
        </p:nvSpPr>
        <p:spPr bwMode="auto">
          <a:xfrm>
            <a:off x="611188" y="3333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sr-Cyrl-BA" sz="4000" b="1" u="sng" dirty="0" smtClean="0">
                <a:solidFill>
                  <a:srgbClr val="FF0000"/>
                </a:solidFill>
              </a:rPr>
              <a:t>Поступак код прелома</a:t>
            </a:r>
            <a:endParaRPr lang="en-US" sz="4000" b="1" u="sng" dirty="0">
              <a:solidFill>
                <a:srgbClr val="FF0000"/>
              </a:solidFill>
            </a:endParaRPr>
          </a:p>
        </p:txBody>
      </p:sp>
    </p:spTree>
    <p:extLst>
      <p:ext uri="{BB962C8B-B14F-4D97-AF65-F5344CB8AC3E}">
        <p14:creationId xmlns:p14="http://schemas.microsoft.com/office/powerpoint/2010/main" val="32075660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008112"/>
          </a:xfrm>
        </p:spPr>
        <p:txBody>
          <a:bodyPr/>
          <a:lstStyle/>
          <a:p>
            <a:endParaRPr lang="sr-Latn-RS" dirty="0"/>
          </a:p>
        </p:txBody>
      </p:sp>
      <p:sp>
        <p:nvSpPr>
          <p:cNvPr id="8" name="Trapezoid 7"/>
          <p:cNvSpPr/>
          <p:nvPr/>
        </p:nvSpPr>
        <p:spPr>
          <a:xfrm>
            <a:off x="2987824" y="368659"/>
            <a:ext cx="5760640"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02767" y="2564904"/>
            <a:ext cx="4245822" cy="3928872"/>
          </a:xfrm>
        </p:spPr>
      </p:pic>
      <p:graphicFrame>
        <p:nvGraphicFramePr>
          <p:cNvPr id="11" name="Group 48"/>
          <p:cNvGraphicFramePr>
            <a:graphicFrameLocks noGrp="1"/>
          </p:cNvGraphicFramePr>
          <p:nvPr/>
        </p:nvGraphicFramePr>
        <p:xfrm>
          <a:off x="395536" y="1196752"/>
          <a:ext cx="8467725" cy="889001"/>
        </p:xfrm>
        <a:graphic>
          <a:graphicData uri="http://schemas.openxmlformats.org/drawingml/2006/table">
            <a:tbl>
              <a:tblPr/>
              <a:tblGrid>
                <a:gridCol w="508000">
                  <a:extLst>
                    <a:ext uri="{9D8B030D-6E8A-4147-A177-3AD203B41FA5}">
                      <a16:colId xmlns="" xmlns:a16="http://schemas.microsoft.com/office/drawing/2014/main" val="20000"/>
                    </a:ext>
                  </a:extLst>
                </a:gridCol>
                <a:gridCol w="7959725">
                  <a:extLst>
                    <a:ext uri="{9D8B030D-6E8A-4147-A177-3AD203B41FA5}">
                      <a16:colId xmlns="" xmlns:a16="http://schemas.microsoft.com/office/drawing/2014/main" val="20001"/>
                    </a:ext>
                  </a:extLst>
                </a:gridCol>
              </a:tblGrid>
              <a:tr h="246063">
                <a:tc gridSpan="2">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000" b="1"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txBody>
                  <a:tcPr marL="90000" marR="90000" marT="55620" marB="46800" horzOverflow="overflow">
                    <a:lnL w="5760" cap="flat" cmpd="sng" algn="ctr">
                      <a:solidFill>
                        <a:srgbClr val="FFFFFF"/>
                      </a:solidFill>
                      <a:prstDash val="solid"/>
                      <a:round/>
                      <a:headEnd type="none" w="med" len="med"/>
                      <a:tailEnd type="none" w="med" len="med"/>
                    </a:lnL>
                    <a:lnR>
                      <a:noFill/>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sr-Latn-RS"/>
                    </a:p>
                  </a:txBody>
                  <a:tcPr/>
                </a:tc>
                <a:extLst>
                  <a:ext uri="{0D108BD9-81ED-4DB2-BD59-A6C34878D82A}">
                    <a16:rowId xmlns="" xmlns:a16="http://schemas.microsoft.com/office/drawing/2014/main" val="10000"/>
                  </a:ext>
                </a:extLst>
              </a:tr>
              <a:tr h="642938">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2800" b="1" i="0" u="none" strike="noStrike" cap="none" normalizeH="0" baseline="0">
                          <a:ln>
                            <a:noFill/>
                          </a:ln>
                          <a:solidFill>
                            <a:srgbClr val="FFFFFF"/>
                          </a:solidFill>
                          <a:effectLst/>
                          <a:latin typeface="Arial" panose="020B0604020202020204" pitchFamily="34" charset="0"/>
                          <a:cs typeface="Arial" panose="020B0604020202020204" pitchFamily="34" charset="0"/>
                        </a:rPr>
                        <a:t>5</a:t>
                      </a:r>
                    </a:p>
                  </a:txBody>
                  <a:tcPr marL="90000" marR="90000" marT="71495"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F41A1A"/>
                    </a:solidFill>
                  </a:tcPr>
                </a:tc>
                <a:tc>
                  <a:txBody>
                    <a:bodyPr/>
                    <a:lstStyle>
                      <a:lvl1pPr eaLnBrk="0" hangingPunct="0">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Geneva" charset="0"/>
                          <a:cs typeface="Geneva" charset="0"/>
                        </a:defRPr>
                      </a:lvl1pPr>
                      <a:lvl2pPr eaLnBrk="0" hangingPunct="0">
                        <a:spcBef>
                          <a:spcPts val="7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Geneva" charset="0"/>
                          <a:cs typeface="Geneva" charset="0"/>
                        </a:defRPr>
                      </a:lvl2pPr>
                      <a:lvl3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Geneva" charset="0"/>
                          <a:cs typeface="Geneva" charset="0"/>
                        </a:defRPr>
                      </a:lvl3pPr>
                      <a:lvl4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4pPr>
                      <a:lvl5pPr eaLnBrk="0" hangingPunct="0">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Geneva" charset="0"/>
                          <a:cs typeface="Geneva"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sr-Cyrl-C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Пружите мере додатне прве помоћи до доласка здравствене службе</a:t>
                      </a:r>
                    </a:p>
                  </a:txBody>
                  <a:tcPr marL="90000" marR="90000" marT="62676"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a:noFill/>
                    </a:lnT>
                    <a:lnB w="5760" cap="flat" cmpd="sng" algn="ctr">
                      <a:solidFill>
                        <a:srgbClr val="FFFFFF"/>
                      </a:solidFill>
                      <a:prstDash val="solid"/>
                      <a:round/>
                      <a:headEnd type="none" w="med" len="med"/>
                      <a:tailEnd type="none" w="med" len="med"/>
                    </a:lnB>
                    <a:lnTlToBr>
                      <a:noFill/>
                    </a:lnTlToBr>
                    <a:lnBlToTr>
                      <a:noFill/>
                    </a:lnBlToTr>
                    <a:solidFill>
                      <a:srgbClr val="F4E9E9"/>
                    </a:solidFill>
                  </a:tcPr>
                </a:tc>
                <a:extLst>
                  <a:ext uri="{0D108BD9-81ED-4DB2-BD59-A6C34878D82A}">
                    <a16:rowId xmlns="" xmlns:a16="http://schemas.microsoft.com/office/drawing/2014/main" val="10001"/>
                  </a:ext>
                </a:extLst>
              </a:tr>
            </a:tbl>
          </a:graphicData>
        </a:graphic>
      </p:graphicFrame>
      <p:sp>
        <p:nvSpPr>
          <p:cNvPr id="12" name="Content Placeholder 2"/>
          <p:cNvSpPr txBox="1">
            <a:spLocks/>
          </p:cNvSpPr>
          <p:nvPr/>
        </p:nvSpPr>
        <p:spPr>
          <a:xfrm>
            <a:off x="457200" y="2564904"/>
            <a:ext cx="3826768" cy="39288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r-Cyrl-RS" sz="2800" dirty="0"/>
              <a:t>Збрините особу, а не само </a:t>
            </a:r>
            <a:r>
              <a:rPr lang="sr-Cyrl-RS" sz="2800" dirty="0" smtClean="0"/>
              <a:t>повреду</a:t>
            </a:r>
          </a:p>
          <a:p>
            <a:endParaRPr lang="sr-Cyrl-RS" sz="2800" dirty="0"/>
          </a:p>
          <a:p>
            <a:r>
              <a:rPr lang="sr-Cyrl-RS" sz="2800" dirty="0"/>
              <a:t>Умирите </a:t>
            </a:r>
            <a:r>
              <a:rPr lang="sr-Cyrl-RS" sz="2800" dirty="0" smtClean="0"/>
              <a:t>особу</a:t>
            </a:r>
          </a:p>
          <a:p>
            <a:endParaRPr lang="sr-Cyrl-RS" sz="2800" dirty="0"/>
          </a:p>
          <a:p>
            <a:r>
              <a:rPr lang="sr-Cyrl-RS" sz="2800" dirty="0" smtClean="0"/>
              <a:t>Удобност</a:t>
            </a:r>
            <a:r>
              <a:rPr lang="sr-Cyrl-RS" sz="2800" dirty="0"/>
              <a:t>, заштита од временских услова</a:t>
            </a:r>
            <a:endParaRPr lang="sr-Latn-RS" sz="2800" dirty="0"/>
          </a:p>
        </p:txBody>
      </p:sp>
      <p:sp>
        <p:nvSpPr>
          <p:cNvPr id="3" name="Trapezoid 2">
            <a:extLst>
              <a:ext uri="{FF2B5EF4-FFF2-40B4-BE49-F238E27FC236}">
                <a16:creationId xmlns="" xmlns:a16="http://schemas.microsoft.com/office/drawing/2014/main" id="{4C0CF82D-909A-46E8-B8A4-3EFC6310B484}"/>
              </a:ext>
            </a:extLst>
          </p:cNvPr>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99714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26" y="594770"/>
            <a:ext cx="8229600" cy="1008112"/>
          </a:xfrm>
        </p:spPr>
        <p:txBody>
          <a:bodyPr/>
          <a:lstStyle/>
          <a:p>
            <a:r>
              <a:rPr lang="sr-Cyrl-RS" dirty="0" smtClean="0">
                <a:solidFill>
                  <a:srgbClr val="FF0000"/>
                </a:solidFill>
              </a:rPr>
              <a:t>1. Провера стања свести </a:t>
            </a:r>
            <a:endParaRPr lang="sr-Latn-RS" dirty="0">
              <a:solidFill>
                <a:srgbClr val="FF0000"/>
              </a:solidFill>
            </a:endParaRPr>
          </a:p>
        </p:txBody>
      </p:sp>
      <p:sp>
        <p:nvSpPr>
          <p:cNvPr id="3" name="Content Placeholder 2"/>
          <p:cNvSpPr>
            <a:spLocks noGrp="1"/>
          </p:cNvSpPr>
          <p:nvPr>
            <p:ph idx="1"/>
          </p:nvPr>
        </p:nvSpPr>
        <p:spPr>
          <a:xfrm>
            <a:off x="215515" y="1556792"/>
            <a:ext cx="8676965" cy="5112568"/>
          </a:xfrm>
        </p:spPr>
        <p:txBody>
          <a:bodyPr>
            <a:normAutofit lnSpcReduction="10000"/>
          </a:bodyPr>
          <a:lstStyle/>
          <a:p>
            <a:pPr lvl="1"/>
            <a:r>
              <a:rPr lang="sr-Cyrl-RS" dirty="0" smtClean="0"/>
              <a:t>Код сумње да је особа изгубила свест: </a:t>
            </a:r>
          </a:p>
          <a:p>
            <a:pPr marL="457200" lvl="1" indent="0">
              <a:buNone/>
            </a:pPr>
            <a:r>
              <a:rPr lang="sr-Cyrl-RS" dirty="0" smtClean="0"/>
              <a:t>Благо продрмај </a:t>
            </a:r>
            <a:r>
              <a:rPr lang="sr-Cyrl-RS" dirty="0"/>
              <a:t>за рамена и </a:t>
            </a:r>
            <a:r>
              <a:rPr lang="sr-Cyrl-RS" dirty="0" smtClean="0"/>
              <a:t>упути </a:t>
            </a:r>
            <a:r>
              <a:rPr lang="sr-Cyrl-RS" dirty="0"/>
              <a:t>гласна питања: </a:t>
            </a:r>
          </a:p>
          <a:p>
            <a:pPr lvl="2"/>
            <a:r>
              <a:rPr lang="sr-Cyrl-RS" dirty="0"/>
              <a:t>Да ли сте добро? </a:t>
            </a:r>
          </a:p>
          <a:p>
            <a:pPr lvl="2"/>
            <a:r>
              <a:rPr lang="sr-Cyrl-RS" dirty="0"/>
              <a:t>Да ли ме чујете? </a:t>
            </a:r>
          </a:p>
          <a:p>
            <a:pPr lvl="2"/>
            <a:r>
              <a:rPr lang="sr-Cyrl-RS" dirty="0"/>
              <a:t>Ако ме чујете отворите очи!</a:t>
            </a:r>
          </a:p>
          <a:p>
            <a:pPr lvl="2"/>
            <a:endParaRPr lang="sr-Cyrl-RS" dirty="0"/>
          </a:p>
          <a:p>
            <a:pPr marL="0" indent="0">
              <a:buNone/>
            </a:pPr>
            <a:r>
              <a:rPr lang="sr-Cyrl-RS" dirty="0" smtClean="0"/>
              <a:t>а)</a:t>
            </a:r>
            <a:r>
              <a:rPr lang="sr-Cyrl-RS" u="sng" dirty="0" smtClean="0"/>
              <a:t> Особа је свесна </a:t>
            </a:r>
            <a:r>
              <a:rPr lang="sr-Cyrl-RS" dirty="0" smtClean="0">
                <a:sym typeface="Wingdings" pitchFamily="2" charset="2"/>
              </a:rPr>
              <a:t></a:t>
            </a:r>
            <a:r>
              <a:rPr lang="en-US" dirty="0" smtClean="0">
                <a:sym typeface="Wingdings" pitchFamily="2" charset="2"/>
              </a:rPr>
              <a:t> </a:t>
            </a:r>
            <a:r>
              <a:rPr lang="sr-Cyrl-BA" dirty="0" smtClean="0">
                <a:sym typeface="Wingdings" pitchFamily="2" charset="2"/>
              </a:rPr>
              <a:t>разговор даље иде у правцу механизма и околности повређивања (ШТА, КАДА, КАКО се догодило, ГДЕ вас боли?)</a:t>
            </a:r>
          </a:p>
          <a:p>
            <a:pPr marL="0" indent="0">
              <a:buNone/>
            </a:pPr>
            <a:endParaRPr lang="sr-Cyrl-RS" dirty="0"/>
          </a:p>
          <a:p>
            <a:pPr marL="0" indent="0">
              <a:buNone/>
            </a:pPr>
            <a:r>
              <a:rPr lang="sr-Cyrl-RS" dirty="0" smtClean="0"/>
              <a:t>б) </a:t>
            </a:r>
            <a:r>
              <a:rPr lang="sr-Cyrl-RS" u="sng" dirty="0" smtClean="0"/>
              <a:t>Особа је без свести</a:t>
            </a:r>
            <a:r>
              <a:rPr lang="sr-Cyrl-RS" dirty="0" smtClean="0">
                <a:sym typeface="Wingdings" pitchFamily="2" charset="2"/>
              </a:rPr>
              <a:t> </a:t>
            </a:r>
            <a:r>
              <a:rPr lang="sr-Cyrl-RS" b="1" dirty="0" smtClean="0">
                <a:sym typeface="Wingdings" pitchFamily="2" charset="2"/>
              </a:rPr>
              <a:t>отворити дисајни пут </a:t>
            </a:r>
            <a:endParaRPr lang="sr-Latn-RS" b="1" dirty="0"/>
          </a:p>
        </p:txBody>
      </p:sp>
      <p:sp>
        <p:nvSpPr>
          <p:cNvPr id="8" name="Trapezoid 7"/>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3186602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26" y="594770"/>
            <a:ext cx="8229600" cy="1008112"/>
          </a:xfrm>
        </p:spPr>
        <p:txBody>
          <a:bodyPr>
            <a:normAutofit fontScale="90000"/>
          </a:bodyPr>
          <a:lstStyle/>
          <a:p>
            <a:r>
              <a:rPr lang="sr-Cyrl-RS" dirty="0" smtClean="0">
                <a:solidFill>
                  <a:srgbClr val="FF0000"/>
                </a:solidFill>
              </a:rPr>
              <a:t>Отварање дисајног пута</a:t>
            </a:r>
            <a:br>
              <a:rPr lang="sr-Cyrl-RS" dirty="0" smtClean="0">
                <a:solidFill>
                  <a:srgbClr val="FF0000"/>
                </a:solidFill>
              </a:rPr>
            </a:br>
            <a:r>
              <a:rPr lang="sr-Cyrl-RS" sz="3100" dirty="0" smtClean="0">
                <a:solidFill>
                  <a:srgbClr val="FF0000"/>
                </a:solidFill>
              </a:rPr>
              <a:t>(код особа без свести) </a:t>
            </a:r>
            <a:endParaRPr lang="sr-Latn-RS" sz="3100" dirty="0">
              <a:solidFill>
                <a:srgbClr val="FF0000"/>
              </a:solidFill>
            </a:endParaRPr>
          </a:p>
        </p:txBody>
      </p:sp>
      <p:sp>
        <p:nvSpPr>
          <p:cNvPr id="3" name="Content Placeholder 2"/>
          <p:cNvSpPr>
            <a:spLocks noGrp="1"/>
          </p:cNvSpPr>
          <p:nvPr>
            <p:ph idx="1"/>
          </p:nvPr>
        </p:nvSpPr>
        <p:spPr>
          <a:xfrm>
            <a:off x="215515" y="1556792"/>
            <a:ext cx="8676965" cy="5112568"/>
          </a:xfrm>
        </p:spPr>
        <p:txBody>
          <a:bodyPr>
            <a:normAutofit lnSpcReduction="10000"/>
          </a:bodyPr>
          <a:lstStyle/>
          <a:p>
            <a:pPr lvl="1"/>
            <a:endParaRPr lang="sr-Cyrl-BA" dirty="0" smtClean="0"/>
          </a:p>
          <a:p>
            <a:pPr lvl="1"/>
            <a:r>
              <a:rPr lang="sr-Cyrl-BA" dirty="0" smtClean="0"/>
              <a:t>Отварање дисајног пута врши се </a:t>
            </a:r>
            <a:r>
              <a:rPr lang="sr-Cyrl-BA" b="1" dirty="0" smtClean="0"/>
              <a:t>подизањем браде (забацивањем главе) уз истовремени притисак на чело </a:t>
            </a:r>
          </a:p>
          <a:p>
            <a:pPr lvl="1"/>
            <a:endParaRPr lang="sr-Cyrl-BA" b="1" dirty="0" smtClean="0"/>
          </a:p>
          <a:p>
            <a:pPr lvl="1"/>
            <a:endParaRPr lang="sr-Cyrl-BA" b="1" dirty="0"/>
          </a:p>
          <a:p>
            <a:pPr lvl="1"/>
            <a:endParaRPr lang="sr-Cyrl-BA" b="1" dirty="0" smtClean="0"/>
          </a:p>
          <a:p>
            <a:pPr lvl="1"/>
            <a:endParaRPr lang="sr-Cyrl-BA" b="1" dirty="0"/>
          </a:p>
          <a:p>
            <a:pPr lvl="1"/>
            <a:endParaRPr lang="sr-Cyrl-BA" b="1" dirty="0" smtClean="0"/>
          </a:p>
          <a:p>
            <a:pPr lvl="1"/>
            <a:endParaRPr lang="sr-Cyrl-BA" b="1" dirty="0"/>
          </a:p>
          <a:p>
            <a:pPr marL="457200" lvl="1" indent="0">
              <a:buNone/>
            </a:pPr>
            <a:endParaRPr lang="sr-Cyrl-BA" sz="1600" b="1" dirty="0" smtClean="0"/>
          </a:p>
          <a:p>
            <a:pPr marL="457200" lvl="1" indent="0">
              <a:buNone/>
            </a:pPr>
            <a:r>
              <a:rPr lang="sr-Cyrl-BA" sz="1600" b="1" dirty="0" smtClean="0"/>
              <a:t>Анимацију можете погледати на линку : </a:t>
            </a:r>
            <a:r>
              <a:rPr lang="sr-Latn-RS" sz="1600" b="1" dirty="0" smtClean="0">
                <a:hlinkClick r:id="rId2"/>
              </a:rPr>
              <a:t>https</a:t>
            </a:r>
            <a:r>
              <a:rPr lang="sr-Latn-RS" sz="1600" b="1" dirty="0">
                <a:hlinkClick r:id="rId2"/>
              </a:rPr>
              <a:t>://www.youtube.com/watch?v=2fnS8mtqzms</a:t>
            </a:r>
            <a:endParaRPr lang="sr-Latn-RS" sz="1600" b="1" dirty="0"/>
          </a:p>
        </p:txBody>
      </p:sp>
      <p:sp>
        <p:nvSpPr>
          <p:cNvPr id="8" name="Trapezoid 7"/>
          <p:cNvSpPr/>
          <p:nvPr/>
        </p:nvSpPr>
        <p:spPr>
          <a:xfrm>
            <a:off x="0" y="260646"/>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068960"/>
            <a:ext cx="4136006" cy="3102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598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26" y="594770"/>
            <a:ext cx="8229600" cy="1008112"/>
          </a:xfrm>
        </p:spPr>
        <p:txBody>
          <a:bodyPr/>
          <a:lstStyle/>
          <a:p>
            <a:r>
              <a:rPr lang="sr-Cyrl-RS" dirty="0">
                <a:solidFill>
                  <a:srgbClr val="FF0000"/>
                </a:solidFill>
              </a:rPr>
              <a:t>2</a:t>
            </a:r>
            <a:r>
              <a:rPr lang="sr-Cyrl-RS" dirty="0" smtClean="0">
                <a:solidFill>
                  <a:srgbClr val="FF0000"/>
                </a:solidFill>
              </a:rPr>
              <a:t>. Провера дисања </a:t>
            </a:r>
            <a:endParaRPr lang="sr-Latn-RS" dirty="0">
              <a:solidFill>
                <a:srgbClr val="FF0000"/>
              </a:solidFill>
            </a:endParaRPr>
          </a:p>
        </p:txBody>
      </p:sp>
      <p:sp>
        <p:nvSpPr>
          <p:cNvPr id="3" name="Content Placeholder 2"/>
          <p:cNvSpPr>
            <a:spLocks noGrp="1"/>
          </p:cNvSpPr>
          <p:nvPr>
            <p:ph idx="1"/>
          </p:nvPr>
        </p:nvSpPr>
        <p:spPr>
          <a:xfrm>
            <a:off x="215515" y="1556792"/>
            <a:ext cx="8676965" cy="5112568"/>
          </a:xfrm>
        </p:spPr>
        <p:txBody>
          <a:bodyPr/>
          <a:lstStyle/>
          <a:p>
            <a:pPr lvl="1"/>
            <a:r>
              <a:rPr lang="sr-Cyrl-BA" dirty="0" smtClean="0"/>
              <a:t>Код особе без свести </a:t>
            </a:r>
            <a:r>
              <a:rPr lang="sr-Cyrl-BA" u="sng" dirty="0" smtClean="0"/>
              <a:t>тек након што смо отворили дисајни пут</a:t>
            </a:r>
            <a:r>
              <a:rPr lang="sr-Cyrl-BA" dirty="0" smtClean="0"/>
              <a:t> приступамо провери дисања методом „Гледај, слушај, осети!“ </a:t>
            </a:r>
          </a:p>
          <a:p>
            <a:pPr lvl="1"/>
            <a:endParaRPr lang="sr-Cyrl-BA" b="1" dirty="0"/>
          </a:p>
          <a:p>
            <a:pPr marL="0" indent="0">
              <a:buNone/>
            </a:pPr>
            <a:r>
              <a:rPr lang="sr-Cyrl-BA" dirty="0" smtClean="0"/>
              <a:t>	- </a:t>
            </a:r>
            <a:r>
              <a:rPr lang="sr-Cyrl-BA" b="1" dirty="0"/>
              <a:t>гледај</a:t>
            </a:r>
            <a:r>
              <a:rPr lang="sr-Cyrl-BA" dirty="0"/>
              <a:t> </a:t>
            </a:r>
            <a:r>
              <a:rPr lang="sr-Cyrl-BA" sz="2400" dirty="0"/>
              <a:t>(покрете грудног коша и стомака)</a:t>
            </a:r>
            <a:endParaRPr lang="sr-Cyrl-BA" dirty="0"/>
          </a:p>
          <a:p>
            <a:pPr marL="0" indent="0">
              <a:buNone/>
            </a:pPr>
            <a:r>
              <a:rPr lang="sr-Cyrl-BA" dirty="0"/>
              <a:t>	- </a:t>
            </a:r>
            <a:r>
              <a:rPr lang="sr-Cyrl-BA" b="1" dirty="0" smtClean="0"/>
              <a:t>слушај </a:t>
            </a:r>
            <a:r>
              <a:rPr lang="sr-Cyrl-BA" sz="2400" dirty="0"/>
              <a:t>(</a:t>
            </a:r>
            <a:r>
              <a:rPr lang="sr-Cyrl-CS" altLang="sr-Latn-RS" sz="2400" dirty="0"/>
              <a:t>струјање издахнутог ваздуха)</a:t>
            </a:r>
            <a:endParaRPr lang="sr-Cyrl-BA" sz="2400" dirty="0"/>
          </a:p>
          <a:p>
            <a:pPr marL="0" indent="0">
              <a:buNone/>
            </a:pPr>
            <a:r>
              <a:rPr lang="sr-Cyrl-BA" dirty="0"/>
              <a:t>	- </a:t>
            </a:r>
            <a:r>
              <a:rPr lang="sr-Cyrl-BA" b="1" dirty="0"/>
              <a:t>осети</a:t>
            </a:r>
            <a:r>
              <a:rPr lang="sr-Cyrl-BA" dirty="0"/>
              <a:t> </a:t>
            </a:r>
            <a:r>
              <a:rPr lang="sr-Cyrl-BA" sz="2400" dirty="0"/>
              <a:t>(</a:t>
            </a:r>
            <a:r>
              <a:rPr lang="sr-Cyrl-CS" altLang="sr-Latn-RS" sz="2400" dirty="0"/>
              <a:t>струјање </a:t>
            </a:r>
            <a:r>
              <a:rPr lang="sr-Cyrl-CS" altLang="sr-Latn-RS" sz="2400" dirty="0" smtClean="0"/>
              <a:t>ваздуха када приближиш лице устима 		      и носу унесрећеног) </a:t>
            </a:r>
            <a:endParaRPr lang="sr-Cyrl-BA" dirty="0"/>
          </a:p>
          <a:p>
            <a:pPr marL="0" indent="0" algn="ctr">
              <a:buNone/>
            </a:pPr>
            <a:r>
              <a:rPr lang="sr-Cyrl-BA" sz="2400" dirty="0">
                <a:solidFill>
                  <a:srgbClr val="FF0000"/>
                </a:solidFill>
              </a:rPr>
              <a:t/>
            </a:r>
            <a:br>
              <a:rPr lang="sr-Cyrl-BA" sz="2400" dirty="0">
                <a:solidFill>
                  <a:srgbClr val="FF0000"/>
                </a:solidFill>
              </a:rPr>
            </a:br>
            <a:r>
              <a:rPr lang="sr-Cyrl-BA" sz="2800" b="1" dirty="0">
                <a:solidFill>
                  <a:srgbClr val="FF0000"/>
                </a:solidFill>
              </a:rPr>
              <a:t>Ова провера дисања траје најдуже 10 секунди!</a:t>
            </a:r>
            <a:endParaRPr lang="sr-Latn-RS" sz="2800" b="1" dirty="0">
              <a:solidFill>
                <a:srgbClr val="FF0000"/>
              </a:solidFill>
            </a:endParaRPr>
          </a:p>
          <a:p>
            <a:pPr lvl="1"/>
            <a:endParaRPr lang="sr-Latn-RS" b="1" dirty="0"/>
          </a:p>
        </p:txBody>
      </p:sp>
      <p:sp>
        <p:nvSpPr>
          <p:cNvPr id="8" name="Trapezoid 7"/>
          <p:cNvSpPr/>
          <p:nvPr/>
        </p:nvSpPr>
        <p:spPr>
          <a:xfrm>
            <a:off x="0" y="368659"/>
            <a:ext cx="8748464" cy="216025"/>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9" name="Rectangle 8"/>
          <p:cNvSpPr/>
          <p:nvPr/>
        </p:nvSpPr>
        <p:spPr>
          <a:xfrm>
            <a:off x="6948264" y="368659"/>
            <a:ext cx="2195736" cy="2160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2332929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10192</TotalTime>
  <Words>2447</Words>
  <Application>Microsoft Office PowerPoint</Application>
  <PresentationFormat>On-screen Show (4:3)</PresentationFormat>
  <Paragraphs>385</Paragraphs>
  <Slides>64</Slides>
  <Notes>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Прва Помоћ</vt:lpstr>
      <vt:lpstr>Прва помоћ</vt:lpstr>
      <vt:lpstr>Ланац Спасавања</vt:lpstr>
      <vt:lpstr>5 основних корака на месту несреће</vt:lpstr>
      <vt:lpstr>PowerPoint Presentation</vt:lpstr>
      <vt:lpstr>Наравно, сви ови кораци за процену стања унесрећеног и пружање прве помоћи зависе од конкретне ситуације на терену ...</vt:lpstr>
      <vt:lpstr>1. Провера стања свести </vt:lpstr>
      <vt:lpstr>Отварање дисајног пута (код особа без свести) </vt:lpstr>
      <vt:lpstr>2. Провера дисања </vt:lpstr>
      <vt:lpstr>2. Провера дисања </vt:lpstr>
      <vt:lpstr>PowerPoint Presentation</vt:lpstr>
      <vt:lpstr>Бочни (кома) положај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Да ли обилно крвари? </vt:lpstr>
      <vt:lpstr>Крварење</vt:lpstr>
      <vt:lpstr>PowerPoint Presentation</vt:lpstr>
      <vt:lpstr>PowerPoint Presentation</vt:lpstr>
      <vt:lpstr>PowerPoint Presentation</vt:lpstr>
      <vt:lpstr>PowerPoint Presentation</vt:lpstr>
      <vt:lpstr>PowerPoint Presentation</vt:lpstr>
      <vt:lpstr>Најчешће настају услед трауме („чачкање носа“, гурање страног тела у нос, ударца...) или запаљења носне слузнице.  ПРВА ПОМОЋ: Особа треба да седи са главом надоле (положај лакат колена) и притисне меки део носа.  </vt:lpstr>
      <vt:lpstr>PowerPoint Presentation</vt:lpstr>
      <vt:lpstr>Ране</vt:lpstr>
      <vt:lpstr>PowerPoint Presentation</vt:lpstr>
      <vt:lpstr>Опасности код рана</vt:lpstr>
      <vt:lpstr>Третман ране</vt:lpstr>
      <vt:lpstr>Шта не треба радити?</vt:lpstr>
      <vt:lpstr>Oпекотине</vt:lpstr>
      <vt:lpstr>Опекотине 1. степена </vt:lpstr>
      <vt:lpstr>Опекотине 2. степена </vt:lpstr>
      <vt:lpstr>Опекотине 3. степена </vt:lpstr>
      <vt:lpstr>Опекотине – прва помоћ </vt:lpstr>
      <vt:lpstr>PowerPoint Presentation</vt:lpstr>
      <vt:lpstr>Страно тело у дисајним путевима  </vt:lpstr>
      <vt:lpstr>PowerPoint Presentation</vt:lpstr>
      <vt:lpstr>PowerPoint Presentation</vt:lpstr>
      <vt:lpstr>PowerPoint Presentation</vt:lpstr>
      <vt:lpstr>1. Ударци по леђима</vt:lpstr>
      <vt:lpstr>PowerPoint Presentation</vt:lpstr>
      <vt:lpstr>          1)                           2)</vt:lpstr>
      <vt:lpstr>PowerPoint Presentation</vt:lpstr>
      <vt:lpstr>PowerPoint Presentation</vt:lpstr>
      <vt:lpstr>2. Хајмлихов захват</vt:lpstr>
      <vt:lpstr>PowerPoint Presentation</vt:lpstr>
      <vt:lpstr>PowerPoint Presentation</vt:lpstr>
      <vt:lpstr>PowerPoint Presentation</vt:lpstr>
      <vt:lpstr>PowerPoint Presentation</vt:lpstr>
      <vt:lpstr>PowerPoint Presentation</vt:lpstr>
      <vt:lpstr>PowerPoint Presentation</vt:lpstr>
      <vt:lpstr>Прва помоћ код повреде зглобова „RICE“</vt:lpstr>
      <vt:lpstr>ПОВРЕДЕ КОСТИЈУ</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Naslov</dc:title>
  <dc:creator>Siniša</dc:creator>
  <cp:lastModifiedBy>Korisnik</cp:lastModifiedBy>
  <cp:revision>114</cp:revision>
  <dcterms:created xsi:type="dcterms:W3CDTF">2013-06-05T17:53:48Z</dcterms:created>
  <dcterms:modified xsi:type="dcterms:W3CDTF">2021-12-15T22:36:27Z</dcterms:modified>
</cp:coreProperties>
</file>